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413" r:id="rId2"/>
    <p:sldId id="395" r:id="rId3"/>
    <p:sldId id="443" r:id="rId4"/>
    <p:sldId id="419" r:id="rId5"/>
    <p:sldId id="422" r:id="rId6"/>
    <p:sldId id="446" r:id="rId7"/>
    <p:sldId id="424" r:id="rId8"/>
    <p:sldId id="423" r:id="rId9"/>
    <p:sldId id="444" r:id="rId10"/>
    <p:sldId id="425" r:id="rId11"/>
    <p:sldId id="445" r:id="rId12"/>
    <p:sldId id="447" r:id="rId13"/>
    <p:sldId id="448" r:id="rId14"/>
    <p:sldId id="449" r:id="rId15"/>
    <p:sldId id="450" r:id="rId16"/>
    <p:sldId id="451" r:id="rId17"/>
    <p:sldId id="452" r:id="rId18"/>
    <p:sldId id="453" r:id="rId19"/>
    <p:sldId id="454" r:id="rId20"/>
    <p:sldId id="45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000"/>
    <a:srgbClr val="003300"/>
    <a:srgbClr val="663300"/>
    <a:srgbClr val="CC0066"/>
    <a:srgbClr val="008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60" autoAdjust="0"/>
    <p:restoredTop sz="94660"/>
  </p:normalViewPr>
  <p:slideViewPr>
    <p:cSldViewPr>
      <p:cViewPr>
        <p:scale>
          <a:sx n="60" d="100"/>
          <a:sy n="60" d="100"/>
        </p:scale>
        <p:origin x="-1230" y="-1020"/>
      </p:cViewPr>
      <p:guideLst>
        <p:guide orient="horz" pos="2160"/>
        <p:guide pos="2880"/>
      </p:guideLst>
    </p:cSldViewPr>
  </p:slideViewPr>
  <p:notesTextViewPr>
    <p:cViewPr>
      <p:scale>
        <a:sx n="1" d="1"/>
        <a:sy n="1" d="1"/>
      </p:scale>
      <p:origin x="0" y="0"/>
    </p:cViewPr>
  </p:notesTextViewPr>
  <p:sorterViewPr>
    <p:cViewPr>
      <p:scale>
        <a:sx n="100" d="100"/>
        <a:sy n="100" d="100"/>
      </p:scale>
      <p:origin x="0" y="29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0EC900-D107-43CD-A4EE-703A425238EC}" type="datetimeFigureOut">
              <a:rPr lang="en-GB" smtClean="0"/>
              <a:t>29/04/2012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56BD64-B16B-469F-8EE0-FC33FF99A4D2}" type="slidenum">
              <a:rPr lang="en-GB" smtClean="0"/>
              <a:t>‹#›</a:t>
            </a:fld>
            <a:endParaRPr lang="en-GB"/>
          </a:p>
        </p:txBody>
      </p:sp>
    </p:spTree>
    <p:extLst>
      <p:ext uri="{BB962C8B-B14F-4D97-AF65-F5344CB8AC3E}">
        <p14:creationId xmlns:p14="http://schemas.microsoft.com/office/powerpoint/2010/main" val="2467029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1E01894-0ADE-4307-BB07-997C0F149653}" type="datetimeFigureOut">
              <a:rPr lang="en-GB" smtClean="0"/>
              <a:t>29/04/2012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EF57AF-BF8D-4990-8D04-260FE3512B79}" type="slidenum">
              <a:rPr lang="en-GB" smtClean="0"/>
              <a:t>‹#›</a:t>
            </a:fld>
            <a:endParaRPr lang="en-GB"/>
          </a:p>
        </p:txBody>
      </p:sp>
    </p:spTree>
    <p:extLst>
      <p:ext uri="{BB962C8B-B14F-4D97-AF65-F5344CB8AC3E}">
        <p14:creationId xmlns:p14="http://schemas.microsoft.com/office/powerpoint/2010/main" val="222555241"/>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E01894-0ADE-4307-BB07-997C0F149653}" type="datetimeFigureOut">
              <a:rPr lang="en-GB" smtClean="0"/>
              <a:t>29/04/2012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EF57AF-BF8D-4990-8D04-260FE3512B79}" type="slidenum">
              <a:rPr lang="en-GB" smtClean="0"/>
              <a:t>‹#›</a:t>
            </a:fld>
            <a:endParaRPr lang="en-GB"/>
          </a:p>
        </p:txBody>
      </p:sp>
    </p:spTree>
    <p:extLst>
      <p:ext uri="{BB962C8B-B14F-4D97-AF65-F5344CB8AC3E}">
        <p14:creationId xmlns:p14="http://schemas.microsoft.com/office/powerpoint/2010/main" val="3810597105"/>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E01894-0ADE-4307-BB07-997C0F149653}" type="datetimeFigureOut">
              <a:rPr lang="en-GB" smtClean="0"/>
              <a:t>29/04/2012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EF57AF-BF8D-4990-8D04-260FE3512B79}" type="slidenum">
              <a:rPr lang="en-GB" smtClean="0"/>
              <a:t>‹#›</a:t>
            </a:fld>
            <a:endParaRPr lang="en-GB"/>
          </a:p>
        </p:txBody>
      </p:sp>
    </p:spTree>
    <p:extLst>
      <p:ext uri="{BB962C8B-B14F-4D97-AF65-F5344CB8AC3E}">
        <p14:creationId xmlns:p14="http://schemas.microsoft.com/office/powerpoint/2010/main" val="108647678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E01894-0ADE-4307-BB07-997C0F149653}" type="datetimeFigureOut">
              <a:rPr lang="en-GB" smtClean="0"/>
              <a:t>29/04/2012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EF57AF-BF8D-4990-8D04-260FE3512B79}" type="slidenum">
              <a:rPr lang="en-GB" smtClean="0"/>
              <a:t>‹#›</a:t>
            </a:fld>
            <a:endParaRPr lang="en-GB"/>
          </a:p>
        </p:txBody>
      </p:sp>
    </p:spTree>
    <p:extLst>
      <p:ext uri="{BB962C8B-B14F-4D97-AF65-F5344CB8AC3E}">
        <p14:creationId xmlns:p14="http://schemas.microsoft.com/office/powerpoint/2010/main" val="307233640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E01894-0ADE-4307-BB07-997C0F149653}" type="datetimeFigureOut">
              <a:rPr lang="en-GB" smtClean="0"/>
              <a:t>29/04/2012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EF57AF-BF8D-4990-8D04-260FE3512B79}" type="slidenum">
              <a:rPr lang="en-GB" smtClean="0"/>
              <a:t>‹#›</a:t>
            </a:fld>
            <a:endParaRPr lang="en-GB"/>
          </a:p>
        </p:txBody>
      </p:sp>
    </p:spTree>
    <p:extLst>
      <p:ext uri="{BB962C8B-B14F-4D97-AF65-F5344CB8AC3E}">
        <p14:creationId xmlns:p14="http://schemas.microsoft.com/office/powerpoint/2010/main" val="305329237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1E01894-0ADE-4307-BB07-997C0F149653}" type="datetimeFigureOut">
              <a:rPr lang="en-GB" smtClean="0"/>
              <a:t>29/04/2012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EF57AF-BF8D-4990-8D04-260FE3512B79}" type="slidenum">
              <a:rPr lang="en-GB" smtClean="0"/>
              <a:t>‹#›</a:t>
            </a:fld>
            <a:endParaRPr lang="en-GB"/>
          </a:p>
        </p:txBody>
      </p:sp>
    </p:spTree>
    <p:extLst>
      <p:ext uri="{BB962C8B-B14F-4D97-AF65-F5344CB8AC3E}">
        <p14:creationId xmlns:p14="http://schemas.microsoft.com/office/powerpoint/2010/main" val="305018654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1E01894-0ADE-4307-BB07-997C0F149653}" type="datetimeFigureOut">
              <a:rPr lang="en-GB" smtClean="0"/>
              <a:t>29/04/2012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EF57AF-BF8D-4990-8D04-260FE3512B79}" type="slidenum">
              <a:rPr lang="en-GB" smtClean="0"/>
              <a:t>‹#›</a:t>
            </a:fld>
            <a:endParaRPr lang="en-GB"/>
          </a:p>
        </p:txBody>
      </p:sp>
    </p:spTree>
    <p:extLst>
      <p:ext uri="{BB962C8B-B14F-4D97-AF65-F5344CB8AC3E}">
        <p14:creationId xmlns:p14="http://schemas.microsoft.com/office/powerpoint/2010/main" val="59944643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1E01894-0ADE-4307-BB07-997C0F149653}" type="datetimeFigureOut">
              <a:rPr lang="en-GB" smtClean="0"/>
              <a:t>29/04/2012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EF57AF-BF8D-4990-8D04-260FE3512B79}" type="slidenum">
              <a:rPr lang="en-GB" smtClean="0"/>
              <a:t>‹#›</a:t>
            </a:fld>
            <a:endParaRPr lang="en-GB"/>
          </a:p>
        </p:txBody>
      </p:sp>
    </p:spTree>
    <p:extLst>
      <p:ext uri="{BB962C8B-B14F-4D97-AF65-F5344CB8AC3E}">
        <p14:creationId xmlns:p14="http://schemas.microsoft.com/office/powerpoint/2010/main" val="339082914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E01894-0ADE-4307-BB07-997C0F149653}" type="datetimeFigureOut">
              <a:rPr lang="en-GB" smtClean="0"/>
              <a:t>29/04/2012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2EF57AF-BF8D-4990-8D04-260FE3512B79}" type="slidenum">
              <a:rPr lang="en-GB" smtClean="0"/>
              <a:t>‹#›</a:t>
            </a:fld>
            <a:endParaRPr lang="en-GB"/>
          </a:p>
        </p:txBody>
      </p:sp>
    </p:spTree>
    <p:extLst>
      <p:ext uri="{BB962C8B-B14F-4D97-AF65-F5344CB8AC3E}">
        <p14:creationId xmlns:p14="http://schemas.microsoft.com/office/powerpoint/2010/main" val="646396290"/>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E01894-0ADE-4307-BB07-997C0F149653}" type="datetimeFigureOut">
              <a:rPr lang="en-GB" smtClean="0"/>
              <a:t>29/04/2012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EF57AF-BF8D-4990-8D04-260FE3512B79}" type="slidenum">
              <a:rPr lang="en-GB" smtClean="0"/>
              <a:t>‹#›</a:t>
            </a:fld>
            <a:endParaRPr lang="en-GB"/>
          </a:p>
        </p:txBody>
      </p:sp>
    </p:spTree>
    <p:extLst>
      <p:ext uri="{BB962C8B-B14F-4D97-AF65-F5344CB8AC3E}">
        <p14:creationId xmlns:p14="http://schemas.microsoft.com/office/powerpoint/2010/main" val="38117860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E01894-0ADE-4307-BB07-997C0F149653}" type="datetimeFigureOut">
              <a:rPr lang="en-GB" smtClean="0"/>
              <a:t>29/04/2012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EF57AF-BF8D-4990-8D04-260FE3512B79}" type="slidenum">
              <a:rPr lang="en-GB" smtClean="0"/>
              <a:t>‹#›</a:t>
            </a:fld>
            <a:endParaRPr lang="en-GB"/>
          </a:p>
        </p:txBody>
      </p:sp>
    </p:spTree>
    <p:extLst>
      <p:ext uri="{BB962C8B-B14F-4D97-AF65-F5344CB8AC3E}">
        <p14:creationId xmlns:p14="http://schemas.microsoft.com/office/powerpoint/2010/main" val="425819278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E01894-0ADE-4307-BB07-997C0F149653}" type="datetimeFigureOut">
              <a:rPr lang="en-GB" smtClean="0"/>
              <a:t>29/04/2012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EF57AF-BF8D-4990-8D04-260FE3512B79}" type="slidenum">
              <a:rPr lang="en-GB" smtClean="0"/>
              <a:t>‹#›</a:t>
            </a:fld>
            <a:endParaRPr lang="en-GB"/>
          </a:p>
        </p:txBody>
      </p:sp>
    </p:spTree>
    <p:extLst>
      <p:ext uri="{BB962C8B-B14F-4D97-AF65-F5344CB8AC3E}">
        <p14:creationId xmlns:p14="http://schemas.microsoft.com/office/powerpoint/2010/main" val="1969575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4610"/>
            <a:ext cx="9144000" cy="923330"/>
          </a:xfrm>
          <a:prstGeom prst="rect">
            <a:avLst/>
          </a:prstGeom>
          <a:noFill/>
        </p:spPr>
        <p:txBody>
          <a:bodyPr wrap="square" lIns="91440" tIns="45720" rIns="91440" bIns="45720">
            <a:spAutoFit/>
          </a:bodyPr>
          <a:lstStyle/>
          <a:p>
            <a:pPr algn="ctr"/>
            <a:r>
              <a:rPr lang="en-US" sz="5400" b="1" cap="none" spc="0" dirty="0" smtClean="0">
                <a:ln w="17780" cmpd="sng">
                  <a:solidFill>
                    <a:srgbClr val="663300"/>
                  </a:solidFill>
                  <a:prstDash val="solid"/>
                  <a:miter lim="800000"/>
                </a:ln>
                <a:solidFill>
                  <a:schemeClr val="accent2">
                    <a:lumMod val="50000"/>
                  </a:schemeClr>
                </a:solidFill>
              </a:rPr>
              <a:t>Greatness in the Kingdom</a:t>
            </a:r>
            <a:endParaRPr lang="en-US" sz="5400" b="1" cap="none" spc="0" dirty="0">
              <a:ln w="17780" cmpd="sng">
                <a:solidFill>
                  <a:srgbClr val="663300"/>
                </a:solidFill>
                <a:prstDash val="solid"/>
                <a:miter lim="800000"/>
              </a:ln>
              <a:solidFill>
                <a:schemeClr val="accent2">
                  <a:lumMod val="50000"/>
                </a:schemeClr>
              </a:solidFill>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908720"/>
            <a:ext cx="8496945"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5386" y="5373216"/>
            <a:ext cx="3068462" cy="1446550"/>
          </a:xfrm>
          <a:prstGeom prst="rect">
            <a:avLst/>
          </a:prstGeom>
          <a:noFill/>
        </p:spPr>
        <p:txBody>
          <a:bodyPr wrap="square" rtlCol="0">
            <a:spAutoFit/>
          </a:bodyPr>
          <a:lstStyle/>
          <a:p>
            <a:pPr algn="ctr"/>
            <a:r>
              <a:rPr lang="en-GB" sz="3200" b="1" dirty="0" smtClean="0">
                <a:solidFill>
                  <a:schemeClr val="accent2">
                    <a:lumMod val="50000"/>
                  </a:schemeClr>
                </a:solidFill>
              </a:rPr>
              <a:t>Kingdom Character</a:t>
            </a:r>
          </a:p>
          <a:p>
            <a:pPr algn="ctr"/>
            <a:r>
              <a:rPr lang="en-GB" sz="2400" dirty="0" smtClean="0">
                <a:solidFill>
                  <a:schemeClr val="accent2">
                    <a:lumMod val="50000"/>
                  </a:schemeClr>
                </a:solidFill>
              </a:rPr>
              <a:t>(Matt 5:1-12)</a:t>
            </a:r>
            <a:endParaRPr lang="en-GB" sz="2400" dirty="0">
              <a:solidFill>
                <a:schemeClr val="accent2">
                  <a:lumMod val="50000"/>
                </a:schemeClr>
              </a:solidFill>
            </a:endParaRPr>
          </a:p>
        </p:txBody>
      </p:sp>
      <p:sp>
        <p:nvSpPr>
          <p:cNvPr id="13" name="TextBox 12"/>
          <p:cNvSpPr txBox="1"/>
          <p:nvPr/>
        </p:nvSpPr>
        <p:spPr>
          <a:xfrm>
            <a:off x="3037769" y="5373216"/>
            <a:ext cx="3068462" cy="1446550"/>
          </a:xfrm>
          <a:prstGeom prst="rect">
            <a:avLst/>
          </a:prstGeom>
          <a:noFill/>
        </p:spPr>
        <p:txBody>
          <a:bodyPr wrap="square" rtlCol="0">
            <a:spAutoFit/>
          </a:bodyPr>
          <a:lstStyle/>
          <a:p>
            <a:pPr algn="ctr"/>
            <a:r>
              <a:rPr lang="en-GB" sz="3200" b="1" dirty="0" smtClean="0">
                <a:solidFill>
                  <a:schemeClr val="accent2">
                    <a:lumMod val="50000"/>
                  </a:schemeClr>
                </a:solidFill>
              </a:rPr>
              <a:t>Kingdom Calling</a:t>
            </a:r>
          </a:p>
          <a:p>
            <a:pPr algn="ctr"/>
            <a:r>
              <a:rPr lang="en-GB" sz="2400" dirty="0">
                <a:solidFill>
                  <a:schemeClr val="accent2">
                    <a:lumMod val="50000"/>
                  </a:schemeClr>
                </a:solidFill>
              </a:rPr>
              <a:t>(Matt </a:t>
            </a:r>
            <a:r>
              <a:rPr lang="en-GB" sz="2400" dirty="0" smtClean="0">
                <a:solidFill>
                  <a:schemeClr val="accent2">
                    <a:lumMod val="50000"/>
                  </a:schemeClr>
                </a:solidFill>
              </a:rPr>
              <a:t>5:13-16)</a:t>
            </a:r>
            <a:endParaRPr lang="en-GB" sz="2400" dirty="0">
              <a:solidFill>
                <a:schemeClr val="accent2">
                  <a:lumMod val="50000"/>
                </a:schemeClr>
              </a:solidFill>
            </a:endParaRPr>
          </a:p>
        </p:txBody>
      </p:sp>
      <p:sp>
        <p:nvSpPr>
          <p:cNvPr id="14" name="TextBox 13"/>
          <p:cNvSpPr txBox="1"/>
          <p:nvPr/>
        </p:nvSpPr>
        <p:spPr>
          <a:xfrm>
            <a:off x="5940152" y="5373216"/>
            <a:ext cx="3068462" cy="1446550"/>
          </a:xfrm>
          <a:prstGeom prst="rect">
            <a:avLst/>
          </a:prstGeom>
          <a:noFill/>
        </p:spPr>
        <p:txBody>
          <a:bodyPr wrap="square" rtlCol="0">
            <a:spAutoFit/>
          </a:bodyPr>
          <a:lstStyle/>
          <a:p>
            <a:pPr algn="ctr"/>
            <a:r>
              <a:rPr lang="en-GB" sz="3200" b="1" dirty="0" smtClean="0">
                <a:solidFill>
                  <a:schemeClr val="accent2">
                    <a:lumMod val="50000"/>
                  </a:schemeClr>
                </a:solidFill>
              </a:rPr>
              <a:t>Kingdom Conduct</a:t>
            </a:r>
          </a:p>
          <a:p>
            <a:pPr algn="ctr"/>
            <a:r>
              <a:rPr lang="en-GB" sz="2400" dirty="0">
                <a:solidFill>
                  <a:schemeClr val="accent2">
                    <a:lumMod val="50000"/>
                  </a:schemeClr>
                </a:solidFill>
              </a:rPr>
              <a:t>(Matt </a:t>
            </a:r>
            <a:r>
              <a:rPr lang="en-GB" sz="2400" dirty="0" smtClean="0">
                <a:solidFill>
                  <a:schemeClr val="accent2">
                    <a:lumMod val="50000"/>
                  </a:schemeClr>
                </a:solidFill>
              </a:rPr>
              <a:t>5:17-7:27)</a:t>
            </a:r>
            <a:endParaRPr lang="en-GB" sz="2400" dirty="0">
              <a:solidFill>
                <a:schemeClr val="accent2">
                  <a:lumMod val="50000"/>
                </a:schemeClr>
              </a:solidFill>
            </a:endParaRPr>
          </a:p>
        </p:txBody>
      </p:sp>
    </p:spTree>
    <p:extLst>
      <p:ext uri="{BB962C8B-B14F-4D97-AF65-F5344CB8AC3E}">
        <p14:creationId xmlns:p14="http://schemas.microsoft.com/office/powerpoint/2010/main" val="14057988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huzband.files.wordpress.com/2011/02/seductive-ey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67" y="0"/>
            <a:ext cx="919206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912" y="5805264"/>
            <a:ext cx="9160912" cy="646331"/>
          </a:xfrm>
          <a:prstGeom prst="rect">
            <a:avLst/>
          </a:prstGeom>
          <a:noFill/>
        </p:spPr>
        <p:txBody>
          <a:bodyPr wrap="square" rtlCol="0">
            <a:spAutoFit/>
          </a:bodyPr>
          <a:lstStyle/>
          <a:p>
            <a:pPr algn="ctr"/>
            <a:r>
              <a:rPr lang="en-GB" sz="3600" b="1" dirty="0" smtClean="0"/>
              <a:t>…. but I say to you ….</a:t>
            </a:r>
            <a:endParaRPr lang="en-GB" sz="3600" b="1" dirty="0"/>
          </a:p>
        </p:txBody>
      </p:sp>
      <p:sp>
        <p:nvSpPr>
          <p:cNvPr id="3" name="TextBox 2"/>
          <p:cNvSpPr txBox="1"/>
          <p:nvPr/>
        </p:nvSpPr>
        <p:spPr>
          <a:xfrm>
            <a:off x="-48067" y="1124744"/>
            <a:ext cx="9192067" cy="1446550"/>
          </a:xfrm>
          <a:prstGeom prst="rect">
            <a:avLst/>
          </a:prstGeom>
          <a:noFill/>
        </p:spPr>
        <p:txBody>
          <a:bodyPr wrap="square" rtlCol="0">
            <a:spAutoFit/>
          </a:bodyPr>
          <a:lstStyle/>
          <a:p>
            <a:pPr algn="ctr"/>
            <a:r>
              <a:rPr lang="en-GB" sz="3200" dirty="0" smtClean="0"/>
              <a:t>anyone </a:t>
            </a:r>
            <a:r>
              <a:rPr lang="en-GB" sz="3200" dirty="0"/>
              <a:t>who even looks at a woman with lust has already committed adultery with her in his heart. </a:t>
            </a:r>
            <a:endParaRPr lang="en-GB" sz="3200" dirty="0" smtClean="0"/>
          </a:p>
          <a:p>
            <a:pPr algn="ctr"/>
            <a:r>
              <a:rPr lang="en-GB" sz="2400" b="1" dirty="0" smtClean="0">
                <a:solidFill>
                  <a:schemeClr val="accent1"/>
                </a:solidFill>
              </a:rPr>
              <a:t>(Matthew 5:28)</a:t>
            </a:r>
            <a:endParaRPr lang="en-GB" sz="2400" dirty="0">
              <a:solidFill>
                <a:schemeClr val="accent1"/>
              </a:solidFill>
            </a:endParaRPr>
          </a:p>
        </p:txBody>
      </p:sp>
      <p:sp>
        <p:nvSpPr>
          <p:cNvPr id="14" name="Rectangle 13"/>
          <p:cNvSpPr/>
          <p:nvPr/>
        </p:nvSpPr>
        <p:spPr>
          <a:xfrm>
            <a:off x="-16912" y="0"/>
            <a:ext cx="9160912" cy="923330"/>
          </a:xfrm>
          <a:prstGeom prst="rect">
            <a:avLst/>
          </a:prstGeom>
          <a:noFill/>
        </p:spPr>
        <p:txBody>
          <a:bodyPr wrap="square" lIns="91440" tIns="45720" rIns="91440" bIns="45720">
            <a:spAutoFit/>
          </a:bodyPr>
          <a:lstStyle/>
          <a:p>
            <a:pPr algn="ctr"/>
            <a:r>
              <a:rPr lang="en-US" sz="5400" b="1" dirty="0" smtClean="0">
                <a:ln w="10541" cmpd="sng">
                  <a:solidFill>
                    <a:schemeClr val="tx1"/>
                  </a:solidFill>
                  <a:prstDash val="solid"/>
                </a:ln>
                <a:solidFill>
                  <a:schemeClr val="tx2">
                    <a:lumMod val="40000"/>
                    <a:lumOff val="60000"/>
                  </a:schemeClr>
                </a:solidFill>
              </a:rPr>
              <a:t>Kingdom Righteousness</a:t>
            </a:r>
            <a:endParaRPr lang="en-US" sz="5400" b="1" cap="none" spc="0" dirty="0">
              <a:ln w="10541" cmpd="sng">
                <a:solidFill>
                  <a:schemeClr val="tx1"/>
                </a:solidFill>
                <a:prstDash val="solid"/>
              </a:ln>
              <a:solidFill>
                <a:schemeClr val="tx2">
                  <a:lumMod val="40000"/>
                  <a:lumOff val="60000"/>
                </a:schemeClr>
              </a:solidFill>
              <a:effectLst/>
            </a:endParaRPr>
          </a:p>
        </p:txBody>
      </p:sp>
    </p:spTree>
    <p:extLst>
      <p:ext uri="{BB962C8B-B14F-4D97-AF65-F5344CB8AC3E}">
        <p14:creationId xmlns:p14="http://schemas.microsoft.com/office/powerpoint/2010/main" val="6201727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81470" y="1124744"/>
            <a:ext cx="5062530" cy="1938992"/>
          </a:xfrm>
          <a:prstGeom prst="rect">
            <a:avLst/>
          </a:prstGeom>
          <a:noFill/>
        </p:spPr>
        <p:txBody>
          <a:bodyPr wrap="square" rtlCol="0">
            <a:spAutoFit/>
          </a:bodyPr>
          <a:lstStyle/>
          <a:p>
            <a:pPr algn="ctr"/>
            <a:r>
              <a:rPr lang="en-GB" sz="3200" dirty="0" smtClean="0"/>
              <a:t>Guard </a:t>
            </a:r>
            <a:r>
              <a:rPr lang="en-GB" sz="3200" dirty="0"/>
              <a:t>your heart above all else, for it determines the course of your life. </a:t>
            </a:r>
            <a:endParaRPr lang="en-GB" sz="3200" dirty="0" smtClean="0"/>
          </a:p>
          <a:p>
            <a:pPr algn="ctr"/>
            <a:r>
              <a:rPr lang="en-GB" sz="2400" dirty="0" smtClean="0">
                <a:solidFill>
                  <a:schemeClr val="accent1"/>
                </a:solidFill>
              </a:rPr>
              <a:t>(Proverbs 4:23 - NLT)</a:t>
            </a:r>
            <a:endParaRPr lang="en-GB" sz="2400" dirty="0">
              <a:solidFill>
                <a:schemeClr val="accent1"/>
              </a:solidFill>
            </a:endParaRPr>
          </a:p>
        </p:txBody>
      </p:sp>
      <p:sp>
        <p:nvSpPr>
          <p:cNvPr id="5" name="AutoShape 2" descr="http://buttercuppunch.files.wordpress.com/2010/06/love.jpg?w=510"/>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4" name="Picture 4" descr="http://www.pinewswire.net/wp-content/uploads/2010/02/iStock_000005851532X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576" y="1124744"/>
            <a:ext cx="4694046" cy="468052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081470" y="3573016"/>
            <a:ext cx="5062530" cy="1938992"/>
          </a:xfrm>
          <a:prstGeom prst="rect">
            <a:avLst/>
          </a:prstGeom>
        </p:spPr>
        <p:txBody>
          <a:bodyPr wrap="square">
            <a:spAutoFit/>
          </a:bodyPr>
          <a:lstStyle/>
          <a:p>
            <a:pPr algn="ctr"/>
            <a:r>
              <a:rPr lang="en-GB" sz="3200" dirty="0" smtClean="0"/>
              <a:t>Keep </a:t>
            </a:r>
            <a:r>
              <a:rPr lang="en-GB" sz="3200" dirty="0"/>
              <a:t>your heart with all vigilance, for from it flow the springs of life</a:t>
            </a:r>
            <a:r>
              <a:rPr lang="en-GB" sz="3200" dirty="0" smtClean="0"/>
              <a:t>.</a:t>
            </a:r>
          </a:p>
          <a:p>
            <a:pPr algn="ctr"/>
            <a:r>
              <a:rPr lang="en-GB" sz="2400" dirty="0" smtClean="0">
                <a:solidFill>
                  <a:schemeClr val="accent1"/>
                </a:solidFill>
              </a:rPr>
              <a:t>(Proverbs 4:23 - ESV)</a:t>
            </a:r>
            <a:endParaRPr lang="en-GB" sz="2400" dirty="0">
              <a:solidFill>
                <a:schemeClr val="accent1"/>
              </a:solidFill>
            </a:endParaRPr>
          </a:p>
        </p:txBody>
      </p:sp>
      <p:sp>
        <p:nvSpPr>
          <p:cNvPr id="9" name="Rectangle 8"/>
          <p:cNvSpPr/>
          <p:nvPr/>
        </p:nvSpPr>
        <p:spPr>
          <a:xfrm>
            <a:off x="-16912" y="0"/>
            <a:ext cx="9160912" cy="923330"/>
          </a:xfrm>
          <a:prstGeom prst="rect">
            <a:avLst/>
          </a:prstGeom>
          <a:noFill/>
        </p:spPr>
        <p:txBody>
          <a:bodyPr wrap="square" lIns="91440" tIns="45720" rIns="91440" bIns="45720">
            <a:spAutoFit/>
          </a:bodyPr>
          <a:lstStyle/>
          <a:p>
            <a:pPr algn="ctr"/>
            <a:r>
              <a:rPr lang="en-US" sz="5400" b="1" dirty="0" smtClean="0">
                <a:ln w="10541" cmpd="sng">
                  <a:solidFill>
                    <a:schemeClr val="tx1"/>
                  </a:solidFill>
                  <a:prstDash val="solid"/>
                </a:ln>
                <a:solidFill>
                  <a:schemeClr val="tx2">
                    <a:lumMod val="40000"/>
                    <a:lumOff val="60000"/>
                  </a:schemeClr>
                </a:solidFill>
              </a:rPr>
              <a:t>Kingdom Righteousness</a:t>
            </a:r>
            <a:endParaRPr lang="en-US" sz="5400" b="1" cap="none" spc="0" dirty="0">
              <a:ln w="10541" cmpd="sng">
                <a:solidFill>
                  <a:schemeClr val="tx1"/>
                </a:solidFill>
                <a:prstDash val="solid"/>
              </a:ln>
              <a:solidFill>
                <a:schemeClr val="tx2">
                  <a:lumMod val="40000"/>
                  <a:lumOff val="60000"/>
                </a:schemeClr>
              </a:solidFill>
              <a:effectLst/>
            </a:endParaRPr>
          </a:p>
        </p:txBody>
      </p:sp>
    </p:spTree>
    <p:extLst>
      <p:ext uri="{BB962C8B-B14F-4D97-AF65-F5344CB8AC3E}">
        <p14:creationId xmlns:p14="http://schemas.microsoft.com/office/powerpoint/2010/main" val="35352025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2" y="5805264"/>
            <a:ext cx="9160912" cy="646331"/>
          </a:xfrm>
          <a:prstGeom prst="rect">
            <a:avLst/>
          </a:prstGeom>
          <a:noFill/>
        </p:spPr>
        <p:txBody>
          <a:bodyPr wrap="square" rtlCol="0">
            <a:spAutoFit/>
          </a:bodyPr>
          <a:lstStyle/>
          <a:p>
            <a:pPr algn="ctr"/>
            <a:r>
              <a:rPr lang="en-GB" sz="3600" b="1" dirty="0" smtClean="0"/>
              <a:t>develop healthy appetites</a:t>
            </a:r>
            <a:endParaRPr lang="en-GB" sz="3600" b="1" dirty="0"/>
          </a:p>
        </p:txBody>
      </p:sp>
      <p:sp>
        <p:nvSpPr>
          <p:cNvPr id="3" name="TextBox 2"/>
          <p:cNvSpPr txBox="1"/>
          <p:nvPr/>
        </p:nvSpPr>
        <p:spPr>
          <a:xfrm>
            <a:off x="3419872" y="980728"/>
            <a:ext cx="5724128" cy="1692771"/>
          </a:xfrm>
          <a:prstGeom prst="rect">
            <a:avLst/>
          </a:prstGeom>
          <a:noFill/>
        </p:spPr>
        <p:txBody>
          <a:bodyPr wrap="square" rtlCol="0">
            <a:spAutoFit/>
          </a:bodyPr>
          <a:lstStyle/>
          <a:p>
            <a:pPr algn="ctr"/>
            <a:r>
              <a:rPr lang="en-GB" sz="3200" dirty="0" smtClean="0"/>
              <a:t>“lust”</a:t>
            </a:r>
          </a:p>
          <a:p>
            <a:pPr algn="ctr"/>
            <a:r>
              <a:rPr lang="en-GB" sz="3600" dirty="0" err="1" smtClean="0">
                <a:solidFill>
                  <a:schemeClr val="accent1"/>
                </a:solidFill>
                <a:latin typeface="BSTGreek" pitchFamily="2" charset="0"/>
              </a:rPr>
              <a:t>epiqumeo</a:t>
            </a:r>
            <a:endParaRPr lang="en-GB" sz="3600" dirty="0" smtClean="0">
              <a:solidFill>
                <a:schemeClr val="accent1"/>
              </a:solidFill>
              <a:latin typeface="BSTGreek" pitchFamily="2" charset="0"/>
            </a:endParaRPr>
          </a:p>
          <a:p>
            <a:pPr algn="ctr"/>
            <a:r>
              <a:rPr lang="en-GB" sz="3200" dirty="0" smtClean="0">
                <a:solidFill>
                  <a:srgbClr val="C00000"/>
                </a:solidFill>
              </a:rPr>
              <a:t>strong desire</a:t>
            </a:r>
            <a:endParaRPr lang="en-GB" sz="3200" dirty="0">
              <a:solidFill>
                <a:srgbClr val="C00000"/>
              </a:solidFill>
            </a:endParaRPr>
          </a:p>
        </p:txBody>
      </p:sp>
      <p:pic>
        <p:nvPicPr>
          <p:cNvPr id="7172" name="Picture 4" descr="http://extremebodyweightworkouts.com/wp-content/uploads/2011/01/overea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372" y="1124744"/>
            <a:ext cx="2857500" cy="42767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19872" y="3050957"/>
            <a:ext cx="5724128" cy="954107"/>
          </a:xfrm>
          <a:prstGeom prst="rect">
            <a:avLst/>
          </a:prstGeom>
          <a:noFill/>
        </p:spPr>
        <p:txBody>
          <a:bodyPr wrap="square" rtlCol="0">
            <a:spAutoFit/>
          </a:bodyPr>
          <a:lstStyle/>
          <a:p>
            <a:pPr algn="ctr"/>
            <a:r>
              <a:rPr lang="en-GB" sz="3200" dirty="0" smtClean="0"/>
              <a:t>Eldership</a:t>
            </a:r>
          </a:p>
          <a:p>
            <a:pPr algn="ctr"/>
            <a:r>
              <a:rPr lang="en-GB" sz="2400" dirty="0" smtClean="0">
                <a:solidFill>
                  <a:schemeClr val="accent1"/>
                </a:solidFill>
              </a:rPr>
              <a:t>(1 Timothy 3:1)</a:t>
            </a:r>
            <a:endParaRPr lang="en-GB" sz="2400" dirty="0">
              <a:solidFill>
                <a:schemeClr val="accent1"/>
              </a:solidFill>
            </a:endParaRPr>
          </a:p>
        </p:txBody>
      </p:sp>
      <p:sp>
        <p:nvSpPr>
          <p:cNvPr id="9" name="TextBox 8"/>
          <p:cNvSpPr txBox="1"/>
          <p:nvPr/>
        </p:nvSpPr>
        <p:spPr>
          <a:xfrm>
            <a:off x="3419872" y="4491117"/>
            <a:ext cx="5724128" cy="954107"/>
          </a:xfrm>
          <a:prstGeom prst="rect">
            <a:avLst/>
          </a:prstGeom>
          <a:noFill/>
        </p:spPr>
        <p:txBody>
          <a:bodyPr wrap="square" rtlCol="0">
            <a:spAutoFit/>
          </a:bodyPr>
          <a:lstStyle/>
          <a:p>
            <a:pPr algn="ctr"/>
            <a:r>
              <a:rPr lang="en-GB" sz="3200" dirty="0" smtClean="0"/>
              <a:t>Angels</a:t>
            </a:r>
          </a:p>
          <a:p>
            <a:pPr algn="ctr"/>
            <a:r>
              <a:rPr lang="en-GB" sz="2400" dirty="0" smtClean="0">
                <a:solidFill>
                  <a:schemeClr val="accent1"/>
                </a:solidFill>
              </a:rPr>
              <a:t>(1 Timothy 3:1)</a:t>
            </a:r>
            <a:endParaRPr lang="en-GB" sz="2400" dirty="0">
              <a:solidFill>
                <a:schemeClr val="accent1"/>
              </a:solidFill>
            </a:endParaRPr>
          </a:p>
        </p:txBody>
      </p:sp>
      <p:sp>
        <p:nvSpPr>
          <p:cNvPr id="10" name="Rectangle 9"/>
          <p:cNvSpPr/>
          <p:nvPr/>
        </p:nvSpPr>
        <p:spPr>
          <a:xfrm>
            <a:off x="-16912" y="0"/>
            <a:ext cx="9160912" cy="923330"/>
          </a:xfrm>
          <a:prstGeom prst="rect">
            <a:avLst/>
          </a:prstGeom>
          <a:noFill/>
        </p:spPr>
        <p:txBody>
          <a:bodyPr wrap="square" lIns="91440" tIns="45720" rIns="91440" bIns="45720">
            <a:spAutoFit/>
          </a:bodyPr>
          <a:lstStyle/>
          <a:p>
            <a:pPr algn="ctr"/>
            <a:r>
              <a:rPr lang="en-US" sz="5400" b="1" dirty="0" smtClean="0">
                <a:ln w="10541" cmpd="sng">
                  <a:solidFill>
                    <a:schemeClr val="tx1"/>
                  </a:solidFill>
                  <a:prstDash val="solid"/>
                </a:ln>
                <a:solidFill>
                  <a:schemeClr val="tx2">
                    <a:lumMod val="40000"/>
                    <a:lumOff val="60000"/>
                  </a:schemeClr>
                </a:solidFill>
              </a:rPr>
              <a:t>Kingdom Righteousness</a:t>
            </a:r>
            <a:endParaRPr lang="en-US" sz="5400" b="1" cap="none" spc="0" dirty="0">
              <a:ln w="10541" cmpd="sng">
                <a:solidFill>
                  <a:schemeClr val="tx1"/>
                </a:solidFill>
                <a:prstDash val="solid"/>
              </a:ln>
              <a:solidFill>
                <a:schemeClr val="tx2">
                  <a:lumMod val="40000"/>
                  <a:lumOff val="60000"/>
                </a:schemeClr>
              </a:solidFill>
              <a:effectLst/>
            </a:endParaRPr>
          </a:p>
        </p:txBody>
      </p:sp>
    </p:spTree>
    <p:extLst>
      <p:ext uri="{BB962C8B-B14F-4D97-AF65-F5344CB8AC3E}">
        <p14:creationId xmlns:p14="http://schemas.microsoft.com/office/powerpoint/2010/main" val="26097876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23" y="1174124"/>
            <a:ext cx="2874009" cy="1609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6091" y="893919"/>
            <a:ext cx="2254905" cy="1826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742005" y="633355"/>
            <a:ext cx="1794283" cy="2794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95536" y="2708920"/>
            <a:ext cx="2448272" cy="1077218"/>
          </a:xfrm>
          <a:prstGeom prst="rect">
            <a:avLst/>
          </a:prstGeom>
          <a:noFill/>
        </p:spPr>
        <p:txBody>
          <a:bodyPr wrap="square" rtlCol="0">
            <a:spAutoFit/>
          </a:bodyPr>
          <a:lstStyle/>
          <a:p>
            <a:pPr algn="ctr"/>
            <a:r>
              <a:rPr lang="en-GB" sz="3200" dirty="0" smtClean="0"/>
              <a:t>attention</a:t>
            </a:r>
          </a:p>
          <a:p>
            <a:pPr algn="ctr"/>
            <a:r>
              <a:rPr lang="en-GB" sz="3200" dirty="0" smtClean="0"/>
              <a:t>(eyes)</a:t>
            </a:r>
            <a:endParaRPr lang="en-GB" sz="3200" dirty="0"/>
          </a:p>
        </p:txBody>
      </p:sp>
      <p:sp>
        <p:nvSpPr>
          <p:cNvPr id="15" name="TextBox 14"/>
          <p:cNvSpPr txBox="1"/>
          <p:nvPr/>
        </p:nvSpPr>
        <p:spPr>
          <a:xfrm>
            <a:off x="3347864" y="2708920"/>
            <a:ext cx="2448272" cy="1077218"/>
          </a:xfrm>
          <a:prstGeom prst="rect">
            <a:avLst/>
          </a:prstGeom>
          <a:noFill/>
        </p:spPr>
        <p:txBody>
          <a:bodyPr wrap="square" rtlCol="0">
            <a:spAutoFit/>
          </a:bodyPr>
          <a:lstStyle/>
          <a:p>
            <a:pPr algn="ctr"/>
            <a:r>
              <a:rPr lang="en-GB" sz="3200" dirty="0" smtClean="0"/>
              <a:t>appetite</a:t>
            </a:r>
          </a:p>
          <a:p>
            <a:pPr algn="ctr"/>
            <a:r>
              <a:rPr lang="en-GB" sz="3200" dirty="0" smtClean="0"/>
              <a:t>(heart)</a:t>
            </a:r>
            <a:endParaRPr lang="en-GB" sz="3200" dirty="0"/>
          </a:p>
        </p:txBody>
      </p:sp>
      <p:sp>
        <p:nvSpPr>
          <p:cNvPr id="16" name="TextBox 15"/>
          <p:cNvSpPr txBox="1"/>
          <p:nvPr/>
        </p:nvSpPr>
        <p:spPr>
          <a:xfrm>
            <a:off x="6372200" y="2708920"/>
            <a:ext cx="2448272" cy="1077218"/>
          </a:xfrm>
          <a:prstGeom prst="rect">
            <a:avLst/>
          </a:prstGeom>
          <a:noFill/>
        </p:spPr>
        <p:txBody>
          <a:bodyPr wrap="square" rtlCol="0">
            <a:spAutoFit/>
          </a:bodyPr>
          <a:lstStyle/>
          <a:p>
            <a:pPr algn="ctr"/>
            <a:r>
              <a:rPr lang="en-GB" sz="3200" dirty="0" smtClean="0"/>
              <a:t>action</a:t>
            </a:r>
          </a:p>
          <a:p>
            <a:pPr algn="ctr"/>
            <a:r>
              <a:rPr lang="en-GB" sz="3200" dirty="0" smtClean="0"/>
              <a:t>(hand)</a:t>
            </a:r>
            <a:endParaRPr lang="en-GB" sz="3200" dirty="0"/>
          </a:p>
        </p:txBody>
      </p:sp>
      <p:sp>
        <p:nvSpPr>
          <p:cNvPr id="8" name="TextBox 7"/>
          <p:cNvSpPr txBox="1"/>
          <p:nvPr/>
        </p:nvSpPr>
        <p:spPr>
          <a:xfrm>
            <a:off x="-36512" y="4149080"/>
            <a:ext cx="9180512" cy="2554545"/>
          </a:xfrm>
          <a:prstGeom prst="rect">
            <a:avLst/>
          </a:prstGeom>
          <a:noFill/>
        </p:spPr>
        <p:txBody>
          <a:bodyPr wrap="square" rtlCol="0">
            <a:spAutoFit/>
          </a:bodyPr>
          <a:lstStyle/>
          <a:p>
            <a:pPr algn="ctr"/>
            <a:r>
              <a:rPr lang="en-GB" sz="3200" baseline="30000" dirty="0" smtClean="0"/>
              <a:t>14 </a:t>
            </a:r>
            <a:r>
              <a:rPr lang="en-GB" sz="3200" dirty="0"/>
              <a:t>Temptation comes from our own desires, which entice us and drag us away. </a:t>
            </a:r>
            <a:r>
              <a:rPr lang="en-GB" sz="3200" baseline="30000" dirty="0" smtClean="0"/>
              <a:t>15 </a:t>
            </a:r>
            <a:r>
              <a:rPr lang="en-GB" sz="3200" dirty="0"/>
              <a:t>These desires give birth to sinful actions. And when sin is allowed to grow, it gives birth to death. </a:t>
            </a:r>
            <a:r>
              <a:rPr lang="en-GB" sz="2400" dirty="0">
                <a:solidFill>
                  <a:schemeClr val="accent1"/>
                </a:solidFill>
              </a:rPr>
              <a:t/>
            </a:r>
            <a:br>
              <a:rPr lang="en-GB" sz="2400" dirty="0">
                <a:solidFill>
                  <a:schemeClr val="accent1"/>
                </a:solidFill>
              </a:rPr>
            </a:br>
            <a:r>
              <a:rPr lang="en-GB" sz="2400" dirty="0" smtClean="0">
                <a:solidFill>
                  <a:schemeClr val="accent1"/>
                </a:solidFill>
              </a:rPr>
              <a:t>(James 1:14-15)</a:t>
            </a:r>
            <a:r>
              <a:rPr lang="en-GB" sz="3200" b="1" dirty="0" smtClean="0"/>
              <a:t> </a:t>
            </a:r>
            <a:endParaRPr lang="en-GB" sz="3200" dirty="0"/>
          </a:p>
        </p:txBody>
      </p:sp>
      <p:sp>
        <p:nvSpPr>
          <p:cNvPr id="10" name="Right Arrow 9"/>
          <p:cNvSpPr/>
          <p:nvPr/>
        </p:nvSpPr>
        <p:spPr>
          <a:xfrm>
            <a:off x="2699792" y="2927846"/>
            <a:ext cx="936104" cy="645170"/>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Arrow 18"/>
          <p:cNvSpPr/>
          <p:nvPr/>
        </p:nvSpPr>
        <p:spPr>
          <a:xfrm>
            <a:off x="5724128" y="2924944"/>
            <a:ext cx="936104" cy="645170"/>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16912" y="0"/>
            <a:ext cx="9160912" cy="923330"/>
          </a:xfrm>
          <a:prstGeom prst="rect">
            <a:avLst/>
          </a:prstGeom>
          <a:noFill/>
        </p:spPr>
        <p:txBody>
          <a:bodyPr wrap="square" lIns="91440" tIns="45720" rIns="91440" bIns="45720">
            <a:spAutoFit/>
          </a:bodyPr>
          <a:lstStyle/>
          <a:p>
            <a:pPr algn="ctr"/>
            <a:r>
              <a:rPr lang="en-US" sz="5400" b="1" dirty="0" smtClean="0">
                <a:ln w="10541" cmpd="sng">
                  <a:solidFill>
                    <a:schemeClr val="tx1"/>
                  </a:solidFill>
                  <a:prstDash val="solid"/>
                </a:ln>
                <a:solidFill>
                  <a:schemeClr val="tx2">
                    <a:lumMod val="40000"/>
                    <a:lumOff val="60000"/>
                  </a:schemeClr>
                </a:solidFill>
              </a:rPr>
              <a:t>Kingdom Righteousness</a:t>
            </a:r>
            <a:endParaRPr lang="en-US" sz="5400" b="1" cap="none" spc="0" dirty="0">
              <a:ln w="10541" cmpd="sng">
                <a:solidFill>
                  <a:schemeClr val="tx1"/>
                </a:solidFill>
                <a:prstDash val="solid"/>
              </a:ln>
              <a:solidFill>
                <a:schemeClr val="tx2">
                  <a:lumMod val="40000"/>
                  <a:lumOff val="60000"/>
                </a:schemeClr>
              </a:solidFill>
              <a:effectLst/>
            </a:endParaRPr>
          </a:p>
        </p:txBody>
      </p:sp>
    </p:spTree>
    <p:extLst>
      <p:ext uri="{BB962C8B-B14F-4D97-AF65-F5344CB8AC3E}">
        <p14:creationId xmlns:p14="http://schemas.microsoft.com/office/powerpoint/2010/main" val="32619810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8" grpId="0"/>
      <p:bldP spid="10"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52736"/>
            <a:ext cx="4043473"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367001" y="962725"/>
            <a:ext cx="4776999" cy="954107"/>
          </a:xfrm>
          <a:prstGeom prst="rect">
            <a:avLst/>
          </a:prstGeom>
          <a:noFill/>
        </p:spPr>
        <p:txBody>
          <a:bodyPr wrap="square" rtlCol="0">
            <a:spAutoFit/>
          </a:bodyPr>
          <a:lstStyle/>
          <a:p>
            <a:pPr algn="ctr"/>
            <a:r>
              <a:rPr lang="en-GB" sz="3200" b="1" dirty="0" smtClean="0"/>
              <a:t>King David’s Sin</a:t>
            </a:r>
          </a:p>
          <a:p>
            <a:pPr algn="ctr"/>
            <a:r>
              <a:rPr lang="en-GB" sz="2400" dirty="0" smtClean="0">
                <a:solidFill>
                  <a:schemeClr val="accent1"/>
                </a:solidFill>
              </a:rPr>
              <a:t>(2 Samuel 11)</a:t>
            </a:r>
            <a:endParaRPr lang="en-GB" sz="2400" dirty="0">
              <a:solidFill>
                <a:schemeClr val="accent1"/>
              </a:solidFill>
            </a:endParaRPr>
          </a:p>
        </p:txBody>
      </p:sp>
      <p:sp>
        <p:nvSpPr>
          <p:cNvPr id="3" name="TextBox 2"/>
          <p:cNvSpPr txBox="1"/>
          <p:nvPr/>
        </p:nvSpPr>
        <p:spPr>
          <a:xfrm>
            <a:off x="4367001" y="2268161"/>
            <a:ext cx="4776999" cy="584775"/>
          </a:xfrm>
          <a:prstGeom prst="rect">
            <a:avLst/>
          </a:prstGeom>
          <a:noFill/>
        </p:spPr>
        <p:txBody>
          <a:bodyPr wrap="square" rtlCol="0">
            <a:spAutoFit/>
          </a:bodyPr>
          <a:lstStyle/>
          <a:p>
            <a:pPr algn="ctr"/>
            <a:r>
              <a:rPr lang="en-GB" sz="3200" u="sng" dirty="0" smtClean="0"/>
              <a:t>Saw</a:t>
            </a:r>
            <a:r>
              <a:rPr lang="en-GB" sz="3200" dirty="0" smtClean="0"/>
              <a:t> a woman </a:t>
            </a:r>
            <a:r>
              <a:rPr lang="en-GB" sz="2400" dirty="0" smtClean="0">
                <a:solidFill>
                  <a:schemeClr val="accent1"/>
                </a:solidFill>
              </a:rPr>
              <a:t>(v2)</a:t>
            </a:r>
            <a:endParaRPr lang="en-GB" sz="2400" dirty="0">
              <a:solidFill>
                <a:schemeClr val="accent1"/>
              </a:solidFill>
            </a:endParaRPr>
          </a:p>
        </p:txBody>
      </p:sp>
      <p:sp>
        <p:nvSpPr>
          <p:cNvPr id="14" name="TextBox 13"/>
          <p:cNvSpPr txBox="1"/>
          <p:nvPr/>
        </p:nvSpPr>
        <p:spPr>
          <a:xfrm>
            <a:off x="4367001" y="3996353"/>
            <a:ext cx="4776999" cy="584775"/>
          </a:xfrm>
          <a:prstGeom prst="rect">
            <a:avLst/>
          </a:prstGeom>
          <a:noFill/>
        </p:spPr>
        <p:txBody>
          <a:bodyPr wrap="square" rtlCol="0">
            <a:spAutoFit/>
          </a:bodyPr>
          <a:lstStyle/>
          <a:p>
            <a:pPr algn="ctr"/>
            <a:r>
              <a:rPr lang="en-GB" sz="3200" u="sng" dirty="0" smtClean="0"/>
              <a:t>Sent</a:t>
            </a:r>
            <a:r>
              <a:rPr lang="en-GB" sz="3200" dirty="0" smtClean="0"/>
              <a:t> for her </a:t>
            </a:r>
            <a:r>
              <a:rPr lang="en-GB" sz="2400" dirty="0" smtClean="0">
                <a:solidFill>
                  <a:schemeClr val="accent1"/>
                </a:solidFill>
              </a:rPr>
              <a:t>(v4)</a:t>
            </a:r>
            <a:endParaRPr lang="en-GB" sz="2400" dirty="0">
              <a:solidFill>
                <a:schemeClr val="accent1"/>
              </a:solidFill>
            </a:endParaRPr>
          </a:p>
        </p:txBody>
      </p:sp>
      <p:sp>
        <p:nvSpPr>
          <p:cNvPr id="17" name="TextBox 16"/>
          <p:cNvSpPr txBox="1"/>
          <p:nvPr/>
        </p:nvSpPr>
        <p:spPr>
          <a:xfrm>
            <a:off x="4355976" y="3132257"/>
            <a:ext cx="4776999" cy="584775"/>
          </a:xfrm>
          <a:prstGeom prst="rect">
            <a:avLst/>
          </a:prstGeom>
          <a:noFill/>
        </p:spPr>
        <p:txBody>
          <a:bodyPr wrap="square" rtlCol="0">
            <a:spAutoFit/>
          </a:bodyPr>
          <a:lstStyle/>
          <a:p>
            <a:pPr algn="ctr"/>
            <a:r>
              <a:rPr lang="en-GB" sz="3200" u="sng" dirty="0" smtClean="0"/>
              <a:t>Searched</a:t>
            </a:r>
            <a:r>
              <a:rPr lang="en-GB" sz="3200" dirty="0" smtClean="0"/>
              <a:t> her out </a:t>
            </a:r>
            <a:r>
              <a:rPr lang="en-GB" sz="2400" dirty="0" smtClean="0">
                <a:solidFill>
                  <a:schemeClr val="accent1"/>
                </a:solidFill>
              </a:rPr>
              <a:t>(v3)</a:t>
            </a:r>
            <a:endParaRPr lang="en-GB" sz="2400" dirty="0">
              <a:solidFill>
                <a:schemeClr val="accent1"/>
              </a:solidFill>
            </a:endParaRPr>
          </a:p>
        </p:txBody>
      </p:sp>
      <p:sp>
        <p:nvSpPr>
          <p:cNvPr id="18" name="TextBox 17"/>
          <p:cNvSpPr txBox="1"/>
          <p:nvPr/>
        </p:nvSpPr>
        <p:spPr>
          <a:xfrm>
            <a:off x="4355976" y="4860449"/>
            <a:ext cx="4776999" cy="584775"/>
          </a:xfrm>
          <a:prstGeom prst="rect">
            <a:avLst/>
          </a:prstGeom>
          <a:noFill/>
        </p:spPr>
        <p:txBody>
          <a:bodyPr wrap="square" rtlCol="0">
            <a:spAutoFit/>
          </a:bodyPr>
          <a:lstStyle/>
          <a:p>
            <a:pPr algn="ctr"/>
            <a:r>
              <a:rPr lang="en-GB" sz="3200" u="sng" dirty="0" smtClean="0"/>
              <a:t>Slept</a:t>
            </a:r>
            <a:r>
              <a:rPr lang="en-GB" sz="3200" dirty="0" smtClean="0"/>
              <a:t> with her </a:t>
            </a:r>
            <a:r>
              <a:rPr lang="en-GB" sz="2400" dirty="0" smtClean="0">
                <a:solidFill>
                  <a:schemeClr val="accent1"/>
                </a:solidFill>
              </a:rPr>
              <a:t>(v4-5)</a:t>
            </a:r>
            <a:endParaRPr lang="en-GB" sz="2400" dirty="0">
              <a:solidFill>
                <a:schemeClr val="accent1"/>
              </a:solidFill>
            </a:endParaRPr>
          </a:p>
        </p:txBody>
      </p:sp>
      <p:sp>
        <p:nvSpPr>
          <p:cNvPr id="19" name="TextBox 18"/>
          <p:cNvSpPr txBox="1"/>
          <p:nvPr/>
        </p:nvSpPr>
        <p:spPr>
          <a:xfrm>
            <a:off x="4355976" y="5724545"/>
            <a:ext cx="4776999" cy="584775"/>
          </a:xfrm>
          <a:prstGeom prst="rect">
            <a:avLst/>
          </a:prstGeom>
          <a:noFill/>
        </p:spPr>
        <p:txBody>
          <a:bodyPr wrap="square" rtlCol="0">
            <a:spAutoFit/>
          </a:bodyPr>
          <a:lstStyle/>
          <a:p>
            <a:pPr algn="ctr"/>
            <a:r>
              <a:rPr lang="en-GB" sz="3200" u="sng" dirty="0" smtClean="0"/>
              <a:t>Slew</a:t>
            </a:r>
            <a:r>
              <a:rPr lang="en-GB" sz="3200" dirty="0" smtClean="0"/>
              <a:t> husband </a:t>
            </a:r>
            <a:r>
              <a:rPr lang="en-GB" sz="2400" dirty="0" smtClean="0">
                <a:solidFill>
                  <a:schemeClr val="accent1"/>
                </a:solidFill>
              </a:rPr>
              <a:t>(v14-27)</a:t>
            </a:r>
            <a:endParaRPr lang="en-GB" sz="2400" dirty="0">
              <a:solidFill>
                <a:schemeClr val="accent1"/>
              </a:solidFill>
            </a:endParaRPr>
          </a:p>
        </p:txBody>
      </p:sp>
      <p:sp>
        <p:nvSpPr>
          <p:cNvPr id="20" name="Rectangle 19"/>
          <p:cNvSpPr/>
          <p:nvPr/>
        </p:nvSpPr>
        <p:spPr>
          <a:xfrm>
            <a:off x="-16912" y="0"/>
            <a:ext cx="9160912" cy="923330"/>
          </a:xfrm>
          <a:prstGeom prst="rect">
            <a:avLst/>
          </a:prstGeom>
          <a:noFill/>
        </p:spPr>
        <p:txBody>
          <a:bodyPr wrap="square" lIns="91440" tIns="45720" rIns="91440" bIns="45720">
            <a:spAutoFit/>
          </a:bodyPr>
          <a:lstStyle/>
          <a:p>
            <a:pPr algn="ctr"/>
            <a:r>
              <a:rPr lang="en-US" sz="5400" b="1" dirty="0" smtClean="0">
                <a:ln w="10541" cmpd="sng">
                  <a:solidFill>
                    <a:schemeClr val="tx1"/>
                  </a:solidFill>
                  <a:prstDash val="solid"/>
                </a:ln>
                <a:solidFill>
                  <a:schemeClr val="tx2">
                    <a:lumMod val="40000"/>
                    <a:lumOff val="60000"/>
                  </a:schemeClr>
                </a:solidFill>
              </a:rPr>
              <a:t>Kingdom Righteousness</a:t>
            </a:r>
            <a:endParaRPr lang="en-US" sz="5400" b="1" cap="none" spc="0" dirty="0">
              <a:ln w="10541" cmpd="sng">
                <a:solidFill>
                  <a:schemeClr val="tx1"/>
                </a:solidFill>
                <a:prstDash val="solid"/>
              </a:ln>
              <a:solidFill>
                <a:schemeClr val="tx2">
                  <a:lumMod val="40000"/>
                  <a:lumOff val="60000"/>
                </a:schemeClr>
              </a:solidFill>
              <a:effectLst/>
            </a:endParaRPr>
          </a:p>
        </p:txBody>
      </p:sp>
    </p:spTree>
    <p:extLst>
      <p:ext uri="{BB962C8B-B14F-4D97-AF65-F5344CB8AC3E}">
        <p14:creationId xmlns:p14="http://schemas.microsoft.com/office/powerpoint/2010/main" val="10461823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7"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www.survivalbill.ca/wordpress/wp-content/uploads/2008/0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8512" y="830997"/>
            <a:ext cx="4355976" cy="3678123"/>
          </a:xfrm>
          <a:prstGeom prst="rect">
            <a:avLst/>
          </a:prstGeom>
          <a:noFill/>
          <a:extLst>
            <a:ext uri="{909E8E84-426E-40DD-AFC4-6F175D3DCCD1}">
              <a14:hiddenFill xmlns:a14="http://schemas.microsoft.com/office/drawing/2010/main">
                <a:solidFill>
                  <a:srgbClr val="FFFFFF"/>
                </a:solidFill>
              </a14:hiddenFill>
            </a:ext>
          </a:extLst>
        </p:spPr>
      </p:pic>
      <p:sp>
        <p:nvSpPr>
          <p:cNvPr id="6" name="Cloud 5"/>
          <p:cNvSpPr/>
          <p:nvPr/>
        </p:nvSpPr>
        <p:spPr>
          <a:xfrm>
            <a:off x="3419872" y="4221089"/>
            <a:ext cx="3366628" cy="864096"/>
          </a:xfrm>
          <a:prstGeom prst="cloud">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07504" y="4381941"/>
            <a:ext cx="8928992" cy="2431435"/>
          </a:xfrm>
          <a:prstGeom prst="rect">
            <a:avLst/>
          </a:prstGeom>
        </p:spPr>
        <p:txBody>
          <a:bodyPr wrap="square">
            <a:spAutoFit/>
          </a:bodyPr>
          <a:lstStyle/>
          <a:p>
            <a:pPr algn="ctr"/>
            <a:r>
              <a:rPr lang="en-GB" sz="3200" dirty="0" smtClean="0"/>
              <a:t>If </a:t>
            </a:r>
            <a:r>
              <a:rPr lang="en-GB" sz="3200" dirty="0"/>
              <a:t>your right eye causes you to sin, tear it out and throw it away. For it is better that you lose one of your members than </a:t>
            </a:r>
            <a:r>
              <a:rPr lang="en-GB" sz="3200" dirty="0" smtClean="0"/>
              <a:t>that your </a:t>
            </a:r>
            <a:r>
              <a:rPr lang="en-GB" sz="3200" dirty="0"/>
              <a:t>whole body be thrown into hell. </a:t>
            </a:r>
            <a:br>
              <a:rPr lang="en-GB" sz="3200" dirty="0"/>
            </a:br>
            <a:r>
              <a:rPr lang="en-GB" sz="2400" dirty="0" smtClean="0">
                <a:solidFill>
                  <a:schemeClr val="accent1"/>
                </a:solidFill>
              </a:rPr>
              <a:t>(Matthew 5:29)</a:t>
            </a:r>
            <a:endParaRPr lang="en-GB" sz="3200" dirty="0">
              <a:solidFill>
                <a:schemeClr val="accent1"/>
              </a:solidFill>
            </a:endParaRPr>
          </a:p>
        </p:txBody>
      </p:sp>
      <p:pic>
        <p:nvPicPr>
          <p:cNvPr id="10242" name="Picture 2" descr="http://4.bp.blogspot.com/-BKJ-R63i6SA/TjMuMRDiceI/AAAAAAAADtU/CaAUoJ_d19c/s1600/eyeb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928017"/>
            <a:ext cx="3317447" cy="343708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6912" y="0"/>
            <a:ext cx="9160912" cy="923330"/>
          </a:xfrm>
          <a:prstGeom prst="rect">
            <a:avLst/>
          </a:prstGeom>
          <a:noFill/>
        </p:spPr>
        <p:txBody>
          <a:bodyPr wrap="square" lIns="91440" tIns="45720" rIns="91440" bIns="45720">
            <a:spAutoFit/>
          </a:bodyPr>
          <a:lstStyle/>
          <a:p>
            <a:pPr algn="ctr"/>
            <a:r>
              <a:rPr lang="en-US" sz="5400" b="1" dirty="0" smtClean="0">
                <a:ln w="10541" cmpd="sng">
                  <a:solidFill>
                    <a:schemeClr val="tx1"/>
                  </a:solidFill>
                  <a:prstDash val="solid"/>
                </a:ln>
                <a:solidFill>
                  <a:schemeClr val="tx2">
                    <a:lumMod val="40000"/>
                    <a:lumOff val="60000"/>
                  </a:schemeClr>
                </a:solidFill>
              </a:rPr>
              <a:t>Kingdom Righteousness</a:t>
            </a:r>
            <a:endParaRPr lang="en-US" sz="5400" b="1" cap="none" spc="0" dirty="0">
              <a:ln w="10541" cmpd="sng">
                <a:solidFill>
                  <a:schemeClr val="tx1"/>
                </a:solidFill>
                <a:prstDash val="solid"/>
              </a:ln>
              <a:solidFill>
                <a:schemeClr val="tx2">
                  <a:lumMod val="40000"/>
                  <a:lumOff val="60000"/>
                </a:schemeClr>
              </a:solidFill>
              <a:effectLst/>
            </a:endParaRPr>
          </a:p>
        </p:txBody>
      </p:sp>
    </p:spTree>
    <p:extLst>
      <p:ext uri="{BB962C8B-B14F-4D97-AF65-F5344CB8AC3E}">
        <p14:creationId xmlns:p14="http://schemas.microsoft.com/office/powerpoint/2010/main" val="568388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i51.photobucket.com/albums/f357/Bedazzzled1/DSCN0508sepia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994536"/>
            <a:ext cx="4407969" cy="26504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63544" y="1124744"/>
            <a:ext cx="4572000" cy="2431435"/>
          </a:xfrm>
          <a:prstGeom prst="rect">
            <a:avLst/>
          </a:prstGeom>
        </p:spPr>
        <p:txBody>
          <a:bodyPr>
            <a:spAutoFit/>
          </a:bodyPr>
          <a:lstStyle/>
          <a:p>
            <a:pPr algn="ctr"/>
            <a:r>
              <a:rPr lang="en-GB" sz="3200" baseline="30000" dirty="0" smtClean="0"/>
              <a:t>1 </a:t>
            </a:r>
            <a:r>
              <a:rPr lang="en-GB" sz="3200" dirty="0"/>
              <a:t>"I have made a covenant with my eyes; how then could I gaze at a </a:t>
            </a:r>
            <a:r>
              <a:rPr lang="en-GB" sz="3200" dirty="0" smtClean="0"/>
              <a:t>young woman? </a:t>
            </a:r>
            <a:r>
              <a:rPr lang="en-GB" sz="3200" dirty="0"/>
              <a:t/>
            </a:r>
            <a:br>
              <a:rPr lang="en-GB" sz="3200" dirty="0"/>
            </a:br>
            <a:r>
              <a:rPr lang="en-GB" sz="2400" dirty="0" smtClean="0">
                <a:solidFill>
                  <a:schemeClr val="accent1"/>
                </a:solidFill>
              </a:rPr>
              <a:t>(Job 31:1)</a:t>
            </a:r>
            <a:endParaRPr lang="en-GB" sz="2400" dirty="0">
              <a:solidFill>
                <a:schemeClr val="accent1"/>
              </a:solidFill>
            </a:endParaRPr>
          </a:p>
        </p:txBody>
      </p:sp>
      <p:pic>
        <p:nvPicPr>
          <p:cNvPr id="11268" name="Picture 4" descr="http://nobullchallenge.org/wp-content/uploads/2011/09/Covenant-Ey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933056"/>
            <a:ext cx="9135544" cy="136815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6912" y="0"/>
            <a:ext cx="9160912" cy="923330"/>
          </a:xfrm>
          <a:prstGeom prst="rect">
            <a:avLst/>
          </a:prstGeom>
          <a:noFill/>
        </p:spPr>
        <p:txBody>
          <a:bodyPr wrap="square" lIns="91440" tIns="45720" rIns="91440" bIns="45720">
            <a:spAutoFit/>
          </a:bodyPr>
          <a:lstStyle/>
          <a:p>
            <a:pPr algn="ctr"/>
            <a:r>
              <a:rPr lang="en-US" sz="5400" b="1" dirty="0" smtClean="0">
                <a:ln w="10541" cmpd="sng">
                  <a:solidFill>
                    <a:schemeClr val="tx1"/>
                  </a:solidFill>
                  <a:prstDash val="solid"/>
                </a:ln>
                <a:solidFill>
                  <a:schemeClr val="tx2">
                    <a:lumMod val="40000"/>
                    <a:lumOff val="60000"/>
                  </a:schemeClr>
                </a:solidFill>
              </a:rPr>
              <a:t>Kingdom Righteousness</a:t>
            </a:r>
            <a:endParaRPr lang="en-US" sz="5400" b="1" cap="none" spc="0" dirty="0">
              <a:ln w="10541" cmpd="sng">
                <a:solidFill>
                  <a:schemeClr val="tx1"/>
                </a:solidFill>
                <a:prstDash val="solid"/>
              </a:ln>
              <a:solidFill>
                <a:schemeClr val="tx2">
                  <a:lumMod val="40000"/>
                  <a:lumOff val="60000"/>
                </a:schemeClr>
              </a:solidFill>
              <a:effectLst/>
            </a:endParaRPr>
          </a:p>
        </p:txBody>
      </p:sp>
    </p:spTree>
    <p:extLst>
      <p:ext uri="{BB962C8B-B14F-4D97-AF65-F5344CB8AC3E}">
        <p14:creationId xmlns:p14="http://schemas.microsoft.com/office/powerpoint/2010/main" val="25686498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66843"/>
            <a:ext cx="9144000" cy="5509200"/>
          </a:xfrm>
          <a:prstGeom prst="rect">
            <a:avLst/>
          </a:prstGeom>
        </p:spPr>
        <p:txBody>
          <a:bodyPr wrap="square">
            <a:spAutoFit/>
          </a:bodyPr>
          <a:lstStyle/>
          <a:p>
            <a:pPr algn="ctr"/>
            <a:r>
              <a:rPr lang="en-GB" sz="3200" baseline="30000" dirty="0" smtClean="0"/>
              <a:t>7 </a:t>
            </a:r>
            <a:r>
              <a:rPr lang="en-GB" sz="3200" dirty="0"/>
              <a:t>"Woe to the world for temptations to sin! For it is necessary that temptations come, but woe to the one by whom the temptation comes! </a:t>
            </a:r>
            <a:r>
              <a:rPr lang="en-GB" sz="3200" dirty="0" smtClean="0"/>
              <a:t> </a:t>
            </a:r>
            <a:r>
              <a:rPr lang="en-GB" sz="3200" baseline="30000" dirty="0" smtClean="0"/>
              <a:t>8 </a:t>
            </a:r>
            <a:r>
              <a:rPr lang="en-GB" sz="3200" u="sng" dirty="0">
                <a:uFill>
                  <a:solidFill>
                    <a:srgbClr val="FF0000"/>
                  </a:solidFill>
                </a:uFill>
              </a:rPr>
              <a:t>And if your hand or your foot causes you to sin, cut it off and throw it away</a:t>
            </a:r>
            <a:r>
              <a:rPr lang="en-GB" sz="3200" dirty="0">
                <a:uFill>
                  <a:solidFill>
                    <a:srgbClr val="FF0000"/>
                  </a:solidFill>
                </a:uFill>
              </a:rPr>
              <a:t>.</a:t>
            </a:r>
            <a:r>
              <a:rPr lang="en-GB" sz="3200" dirty="0"/>
              <a:t> It is better for you to enter life crippled or lame than with two hands or two feet to be thrown into the eternal fire</a:t>
            </a:r>
            <a:r>
              <a:rPr lang="en-GB" sz="3200" dirty="0" smtClean="0"/>
              <a:t>.  </a:t>
            </a:r>
            <a:r>
              <a:rPr lang="en-GB" sz="3200" baseline="30000" dirty="0" smtClean="0"/>
              <a:t>9 </a:t>
            </a:r>
            <a:r>
              <a:rPr lang="en-GB" sz="3200" u="sng" dirty="0">
                <a:uFill>
                  <a:solidFill>
                    <a:srgbClr val="FF0000"/>
                  </a:solidFill>
                </a:uFill>
              </a:rPr>
              <a:t>And if your eye causes you to sin, tear it out and throw it away</a:t>
            </a:r>
            <a:r>
              <a:rPr lang="en-GB" sz="3200" dirty="0"/>
              <a:t>. It is better for you to enter life with one eye than with two eyes to be thrown into the hell of fire. </a:t>
            </a:r>
            <a:br>
              <a:rPr lang="en-GB" sz="3200" dirty="0"/>
            </a:br>
            <a:r>
              <a:rPr lang="en-GB" sz="2400" dirty="0" smtClean="0">
                <a:solidFill>
                  <a:schemeClr val="accent1"/>
                </a:solidFill>
              </a:rPr>
              <a:t>(Matthew 18:7-9) </a:t>
            </a:r>
            <a:endParaRPr lang="en-GB" sz="3200" dirty="0">
              <a:solidFill>
                <a:schemeClr val="accent1"/>
              </a:solidFill>
            </a:endParaRPr>
          </a:p>
        </p:txBody>
      </p:sp>
      <p:sp>
        <p:nvSpPr>
          <p:cNvPr id="7" name="Rectangle 6"/>
          <p:cNvSpPr/>
          <p:nvPr/>
        </p:nvSpPr>
        <p:spPr>
          <a:xfrm>
            <a:off x="-16912" y="0"/>
            <a:ext cx="9160912" cy="923330"/>
          </a:xfrm>
          <a:prstGeom prst="rect">
            <a:avLst/>
          </a:prstGeom>
          <a:noFill/>
        </p:spPr>
        <p:txBody>
          <a:bodyPr wrap="square" lIns="91440" tIns="45720" rIns="91440" bIns="45720">
            <a:spAutoFit/>
          </a:bodyPr>
          <a:lstStyle/>
          <a:p>
            <a:pPr algn="ctr"/>
            <a:r>
              <a:rPr lang="en-US" sz="5400" b="1" dirty="0" smtClean="0">
                <a:ln w="10541" cmpd="sng">
                  <a:solidFill>
                    <a:schemeClr val="tx1"/>
                  </a:solidFill>
                  <a:prstDash val="solid"/>
                </a:ln>
                <a:solidFill>
                  <a:schemeClr val="tx2">
                    <a:lumMod val="40000"/>
                    <a:lumOff val="60000"/>
                  </a:schemeClr>
                </a:solidFill>
              </a:rPr>
              <a:t>Kingdom Righteousness</a:t>
            </a:r>
            <a:endParaRPr lang="en-US" sz="5400" b="1" cap="none" spc="0" dirty="0">
              <a:ln w="10541" cmpd="sng">
                <a:solidFill>
                  <a:schemeClr val="tx1"/>
                </a:solidFill>
                <a:prstDash val="solid"/>
              </a:ln>
              <a:solidFill>
                <a:schemeClr val="tx2">
                  <a:lumMod val="40000"/>
                  <a:lumOff val="60000"/>
                </a:schemeClr>
              </a:solidFill>
              <a:effectLst/>
            </a:endParaRPr>
          </a:p>
        </p:txBody>
      </p:sp>
    </p:spTree>
    <p:extLst>
      <p:ext uri="{BB962C8B-B14F-4D97-AF65-F5344CB8AC3E}">
        <p14:creationId xmlns:p14="http://schemas.microsoft.com/office/powerpoint/2010/main" val="1881424984"/>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estwood.losangelesrealestatevoice.com/files/2009/11/5190182_low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4704"/>
            <a:ext cx="2682124" cy="306528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2.bp.blogspot.com/_n34O9t8lPNM/TUeNIEGU-EI/AAAAAAAAAAM/DSIWBvy1OnQ/s1600/consumeri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764704"/>
            <a:ext cx="2487830" cy="3005920"/>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2.bp.blogspot.com/_AL9Az1u-lUc/TSD9xS-9ahI/AAAAAAAABX8/nuaug19FbVM/s1600/tacitu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0788" y="1022231"/>
            <a:ext cx="2285511" cy="25917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456" y="4381941"/>
            <a:ext cx="9152456" cy="2431435"/>
          </a:xfrm>
          <a:prstGeom prst="rect">
            <a:avLst/>
          </a:prstGeom>
        </p:spPr>
        <p:txBody>
          <a:bodyPr wrap="square">
            <a:spAutoFit/>
          </a:bodyPr>
          <a:lstStyle/>
          <a:p>
            <a:pPr algn="ctr"/>
            <a:r>
              <a:rPr lang="en-GB" sz="3200" dirty="0" smtClean="0"/>
              <a:t>… the </a:t>
            </a:r>
            <a:r>
              <a:rPr lang="en-GB" sz="3200" dirty="0"/>
              <a:t>world offers only a craving for physical pleasure, a craving for everything we see, and pride in our achievements and possessions. </a:t>
            </a:r>
            <a:r>
              <a:rPr lang="en-GB" sz="3200" dirty="0" smtClean="0"/>
              <a:t>… not </a:t>
            </a:r>
            <a:r>
              <a:rPr lang="en-GB" sz="3200" dirty="0"/>
              <a:t>from the Father, but </a:t>
            </a:r>
            <a:r>
              <a:rPr lang="en-GB" sz="3200" dirty="0" smtClean="0"/>
              <a:t>from </a:t>
            </a:r>
            <a:r>
              <a:rPr lang="en-GB" sz="3200" dirty="0"/>
              <a:t>this world. </a:t>
            </a:r>
            <a:endParaRPr lang="en-GB" sz="3200" dirty="0" smtClean="0"/>
          </a:p>
          <a:p>
            <a:pPr algn="ctr"/>
            <a:r>
              <a:rPr lang="en-GB" sz="2400" dirty="0" smtClean="0">
                <a:solidFill>
                  <a:schemeClr val="accent1"/>
                </a:solidFill>
              </a:rPr>
              <a:t>(1 </a:t>
            </a:r>
            <a:r>
              <a:rPr lang="en-GB" sz="2400" dirty="0">
                <a:solidFill>
                  <a:schemeClr val="accent1"/>
                </a:solidFill>
              </a:rPr>
              <a:t>John </a:t>
            </a:r>
            <a:r>
              <a:rPr lang="en-GB" sz="2400" dirty="0" smtClean="0">
                <a:solidFill>
                  <a:schemeClr val="accent1"/>
                </a:solidFill>
              </a:rPr>
              <a:t>2:16) </a:t>
            </a:r>
            <a:endParaRPr lang="en-GB" sz="2400" dirty="0">
              <a:solidFill>
                <a:schemeClr val="accent1"/>
              </a:solidFill>
            </a:endParaRPr>
          </a:p>
        </p:txBody>
      </p:sp>
      <p:sp>
        <p:nvSpPr>
          <p:cNvPr id="5" name="TextBox 4"/>
          <p:cNvSpPr txBox="1"/>
          <p:nvPr/>
        </p:nvSpPr>
        <p:spPr>
          <a:xfrm>
            <a:off x="179512" y="3573016"/>
            <a:ext cx="2376264" cy="584775"/>
          </a:xfrm>
          <a:prstGeom prst="rect">
            <a:avLst/>
          </a:prstGeom>
          <a:noFill/>
        </p:spPr>
        <p:txBody>
          <a:bodyPr wrap="square" rtlCol="0">
            <a:spAutoFit/>
          </a:bodyPr>
          <a:lstStyle/>
          <a:p>
            <a:pPr algn="ctr"/>
            <a:r>
              <a:rPr lang="en-GB" sz="3200" b="1" dirty="0" smtClean="0">
                <a:solidFill>
                  <a:srgbClr val="C00000"/>
                </a:solidFill>
              </a:rPr>
              <a:t>sex</a:t>
            </a:r>
            <a:endParaRPr lang="en-GB" sz="3200" b="1" dirty="0">
              <a:solidFill>
                <a:srgbClr val="C00000"/>
              </a:solidFill>
            </a:endParaRPr>
          </a:p>
        </p:txBody>
      </p:sp>
      <p:sp>
        <p:nvSpPr>
          <p:cNvPr id="11" name="TextBox 10"/>
          <p:cNvSpPr txBox="1"/>
          <p:nvPr/>
        </p:nvSpPr>
        <p:spPr>
          <a:xfrm>
            <a:off x="3347864" y="3573016"/>
            <a:ext cx="2376264" cy="584775"/>
          </a:xfrm>
          <a:prstGeom prst="rect">
            <a:avLst/>
          </a:prstGeom>
          <a:noFill/>
        </p:spPr>
        <p:txBody>
          <a:bodyPr wrap="square" rtlCol="0">
            <a:spAutoFit/>
          </a:bodyPr>
          <a:lstStyle/>
          <a:p>
            <a:pPr algn="ctr"/>
            <a:r>
              <a:rPr lang="en-GB" sz="3200" b="1" dirty="0" smtClean="0">
                <a:solidFill>
                  <a:srgbClr val="C00000"/>
                </a:solidFill>
              </a:rPr>
              <a:t>status</a:t>
            </a:r>
            <a:endParaRPr lang="en-GB" sz="3200" b="1" dirty="0">
              <a:solidFill>
                <a:srgbClr val="C00000"/>
              </a:solidFill>
            </a:endParaRPr>
          </a:p>
        </p:txBody>
      </p:sp>
      <p:sp>
        <p:nvSpPr>
          <p:cNvPr id="12" name="TextBox 11"/>
          <p:cNvSpPr txBox="1"/>
          <p:nvPr/>
        </p:nvSpPr>
        <p:spPr>
          <a:xfrm>
            <a:off x="6156176" y="3573016"/>
            <a:ext cx="2664296" cy="584775"/>
          </a:xfrm>
          <a:prstGeom prst="rect">
            <a:avLst/>
          </a:prstGeom>
          <a:noFill/>
        </p:spPr>
        <p:txBody>
          <a:bodyPr wrap="square" rtlCol="0">
            <a:spAutoFit/>
          </a:bodyPr>
          <a:lstStyle/>
          <a:p>
            <a:pPr algn="ctr"/>
            <a:r>
              <a:rPr lang="en-GB" sz="3200" b="1" dirty="0" smtClean="0">
                <a:solidFill>
                  <a:srgbClr val="C00000"/>
                </a:solidFill>
              </a:rPr>
              <a:t>stuff</a:t>
            </a:r>
            <a:endParaRPr lang="en-GB" sz="3200" b="1" dirty="0">
              <a:solidFill>
                <a:srgbClr val="C00000"/>
              </a:solidFill>
            </a:endParaRPr>
          </a:p>
        </p:txBody>
      </p:sp>
      <p:sp>
        <p:nvSpPr>
          <p:cNvPr id="13" name="Rectangle 12"/>
          <p:cNvSpPr/>
          <p:nvPr/>
        </p:nvSpPr>
        <p:spPr>
          <a:xfrm>
            <a:off x="-16912" y="0"/>
            <a:ext cx="9160912" cy="923330"/>
          </a:xfrm>
          <a:prstGeom prst="rect">
            <a:avLst/>
          </a:prstGeom>
          <a:noFill/>
        </p:spPr>
        <p:txBody>
          <a:bodyPr wrap="square" lIns="91440" tIns="45720" rIns="91440" bIns="45720">
            <a:spAutoFit/>
          </a:bodyPr>
          <a:lstStyle/>
          <a:p>
            <a:pPr algn="ctr"/>
            <a:r>
              <a:rPr lang="en-US" sz="5400" b="1" dirty="0" smtClean="0">
                <a:ln w="10541" cmpd="sng">
                  <a:solidFill>
                    <a:schemeClr val="tx1"/>
                  </a:solidFill>
                  <a:prstDash val="solid"/>
                </a:ln>
                <a:solidFill>
                  <a:schemeClr val="tx2">
                    <a:lumMod val="40000"/>
                    <a:lumOff val="60000"/>
                  </a:schemeClr>
                </a:solidFill>
              </a:rPr>
              <a:t>Kingdom Righteousness</a:t>
            </a:r>
            <a:endParaRPr lang="en-US" sz="5400" b="1" cap="none" spc="0" dirty="0">
              <a:ln w="10541" cmpd="sng">
                <a:solidFill>
                  <a:schemeClr val="tx1"/>
                </a:solidFill>
                <a:prstDash val="solid"/>
              </a:ln>
              <a:solidFill>
                <a:schemeClr val="tx2">
                  <a:lumMod val="40000"/>
                  <a:lumOff val="60000"/>
                </a:schemeClr>
              </a:solidFill>
              <a:effectLst/>
            </a:endParaRPr>
          </a:p>
        </p:txBody>
      </p:sp>
    </p:spTree>
    <p:extLst>
      <p:ext uri="{BB962C8B-B14F-4D97-AF65-F5344CB8AC3E}">
        <p14:creationId xmlns:p14="http://schemas.microsoft.com/office/powerpoint/2010/main" val="27883337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isitthattime.files.wordpress.com/2011/12/hmm-portion-control-issues-guilt-rushed-mealtimes-as-a-child.jpg?w=610&amp;h=5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6" y="1052736"/>
            <a:ext cx="3184641" cy="27363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40217" y="983630"/>
            <a:ext cx="5803783" cy="1077218"/>
          </a:xfrm>
          <a:prstGeom prst="rect">
            <a:avLst/>
          </a:prstGeom>
          <a:noFill/>
        </p:spPr>
        <p:txBody>
          <a:bodyPr wrap="square" rtlCol="0">
            <a:spAutoFit/>
          </a:bodyPr>
          <a:lstStyle/>
          <a:p>
            <a:pPr algn="ctr"/>
            <a:r>
              <a:rPr lang="en-GB" sz="3200" dirty="0" smtClean="0"/>
              <a:t>What appetites are you feeding?</a:t>
            </a:r>
            <a:endParaRPr lang="en-GB" sz="3200" dirty="0"/>
          </a:p>
        </p:txBody>
      </p:sp>
      <p:sp>
        <p:nvSpPr>
          <p:cNvPr id="13" name="TextBox 12"/>
          <p:cNvSpPr txBox="1"/>
          <p:nvPr/>
        </p:nvSpPr>
        <p:spPr>
          <a:xfrm>
            <a:off x="3340217" y="2348880"/>
            <a:ext cx="5803783" cy="1077218"/>
          </a:xfrm>
          <a:prstGeom prst="rect">
            <a:avLst/>
          </a:prstGeom>
          <a:noFill/>
        </p:spPr>
        <p:txBody>
          <a:bodyPr wrap="square" rtlCol="0">
            <a:spAutoFit/>
          </a:bodyPr>
          <a:lstStyle/>
          <a:p>
            <a:pPr algn="ctr"/>
            <a:r>
              <a:rPr lang="en-GB" sz="3200" dirty="0" smtClean="0"/>
              <a:t>Who are you when nobody else is watching?</a:t>
            </a:r>
            <a:endParaRPr lang="en-GB" sz="3200" dirty="0"/>
          </a:p>
        </p:txBody>
      </p:sp>
      <p:sp>
        <p:nvSpPr>
          <p:cNvPr id="6" name="Rectangle 5"/>
          <p:cNvSpPr/>
          <p:nvPr/>
        </p:nvSpPr>
        <p:spPr>
          <a:xfrm>
            <a:off x="6638" y="3789040"/>
            <a:ext cx="9137362" cy="2923877"/>
          </a:xfrm>
          <a:prstGeom prst="rect">
            <a:avLst/>
          </a:prstGeom>
        </p:spPr>
        <p:txBody>
          <a:bodyPr wrap="square">
            <a:spAutoFit/>
          </a:bodyPr>
          <a:lstStyle/>
          <a:p>
            <a:pPr algn="ctr"/>
            <a:r>
              <a:rPr lang="en-GB" sz="3200" baseline="30000" dirty="0" smtClean="0"/>
              <a:t>8 </a:t>
            </a:r>
            <a:r>
              <a:rPr lang="en-GB" sz="3200" dirty="0"/>
              <a:t>And now, dear brothers and sisters, one final thing. </a:t>
            </a:r>
            <a:r>
              <a:rPr lang="en-GB" sz="3200" b="1" dirty="0"/>
              <a:t>Fix your thoughts </a:t>
            </a:r>
            <a:r>
              <a:rPr lang="en-GB" sz="3200" dirty="0"/>
              <a:t>on what is true, and </a:t>
            </a:r>
            <a:r>
              <a:rPr lang="en-GB" sz="3200" dirty="0" smtClean="0"/>
              <a:t>honourable</a:t>
            </a:r>
            <a:r>
              <a:rPr lang="en-GB" sz="3200" dirty="0"/>
              <a:t>, and right, and pure, and lovely, and admirable. Think about things that are excellent and worthy of praise. </a:t>
            </a:r>
            <a:br>
              <a:rPr lang="en-GB" sz="3200" dirty="0"/>
            </a:br>
            <a:r>
              <a:rPr lang="en-GB" sz="2400" dirty="0" smtClean="0">
                <a:solidFill>
                  <a:schemeClr val="accent1"/>
                </a:solidFill>
              </a:rPr>
              <a:t>(Philippians 4:8)</a:t>
            </a:r>
            <a:endParaRPr lang="en-GB" dirty="0">
              <a:solidFill>
                <a:schemeClr val="accent1"/>
              </a:solidFill>
            </a:endParaRPr>
          </a:p>
        </p:txBody>
      </p:sp>
      <p:sp>
        <p:nvSpPr>
          <p:cNvPr id="15" name="Rectangle 14"/>
          <p:cNvSpPr/>
          <p:nvPr/>
        </p:nvSpPr>
        <p:spPr>
          <a:xfrm>
            <a:off x="-16912" y="0"/>
            <a:ext cx="9160912" cy="923330"/>
          </a:xfrm>
          <a:prstGeom prst="rect">
            <a:avLst/>
          </a:prstGeom>
          <a:noFill/>
        </p:spPr>
        <p:txBody>
          <a:bodyPr wrap="square" lIns="91440" tIns="45720" rIns="91440" bIns="45720">
            <a:spAutoFit/>
          </a:bodyPr>
          <a:lstStyle/>
          <a:p>
            <a:pPr algn="ctr"/>
            <a:r>
              <a:rPr lang="en-US" sz="5400" b="1" dirty="0" smtClean="0">
                <a:ln w="10541" cmpd="sng">
                  <a:solidFill>
                    <a:schemeClr val="tx1"/>
                  </a:solidFill>
                  <a:prstDash val="solid"/>
                </a:ln>
                <a:solidFill>
                  <a:schemeClr val="tx2">
                    <a:lumMod val="40000"/>
                    <a:lumOff val="60000"/>
                  </a:schemeClr>
                </a:solidFill>
              </a:rPr>
              <a:t>Kingdom Righteousness</a:t>
            </a:r>
            <a:endParaRPr lang="en-US" sz="5400" b="1" cap="none" spc="0" dirty="0">
              <a:ln w="10541" cmpd="sng">
                <a:solidFill>
                  <a:schemeClr val="tx1"/>
                </a:solidFill>
                <a:prstDash val="solid"/>
              </a:ln>
              <a:solidFill>
                <a:schemeClr val="tx2">
                  <a:lumMod val="40000"/>
                  <a:lumOff val="60000"/>
                </a:schemeClr>
              </a:solidFill>
              <a:effectLst/>
            </a:endParaRPr>
          </a:p>
        </p:txBody>
      </p:sp>
    </p:spTree>
    <p:extLst>
      <p:ext uri="{BB962C8B-B14F-4D97-AF65-F5344CB8AC3E}">
        <p14:creationId xmlns:p14="http://schemas.microsoft.com/office/powerpoint/2010/main" val="29910085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bctoledo.files.wordpress.com/2011/05/holy-bi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241"/>
            <a:ext cx="3707904" cy="68712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62617" y="0"/>
            <a:ext cx="5904656" cy="4832092"/>
          </a:xfrm>
          <a:prstGeom prst="rect">
            <a:avLst/>
          </a:prstGeom>
        </p:spPr>
        <p:txBody>
          <a:bodyPr wrap="square">
            <a:spAutoFit/>
          </a:bodyPr>
          <a:lstStyle/>
          <a:p>
            <a:r>
              <a:rPr lang="en-GB" sz="3200" b="1" dirty="0"/>
              <a:t>Matthew 5:27-30 (ESV</a:t>
            </a:r>
            <a:r>
              <a:rPr lang="en-GB" sz="3200" b="1" dirty="0" smtClean="0"/>
              <a:t>)</a:t>
            </a:r>
          </a:p>
          <a:p>
            <a:r>
              <a:rPr lang="en-GB" sz="1000" b="1" dirty="0" smtClean="0"/>
              <a:t> </a:t>
            </a:r>
            <a:r>
              <a:rPr lang="en-GB" sz="3200" dirty="0"/>
              <a:t/>
            </a:r>
            <a:br>
              <a:rPr lang="en-GB" sz="3200" dirty="0"/>
            </a:br>
            <a:r>
              <a:rPr lang="en-GB" sz="3200" baseline="30000" dirty="0"/>
              <a:t>27 </a:t>
            </a:r>
            <a:r>
              <a:rPr lang="en-GB" sz="3200" dirty="0"/>
              <a:t>"You have heard that it was said, 'You shall not commit adultery.' </a:t>
            </a:r>
            <a:br>
              <a:rPr lang="en-GB" sz="3200" dirty="0"/>
            </a:br>
            <a:endParaRPr lang="en-GB" sz="1000" dirty="0" smtClean="0"/>
          </a:p>
          <a:p>
            <a:r>
              <a:rPr lang="en-GB" sz="3200" baseline="30000" dirty="0" smtClean="0"/>
              <a:t>28 </a:t>
            </a:r>
            <a:r>
              <a:rPr lang="en-GB" sz="3200" dirty="0"/>
              <a:t>But I say to you that everyone who looks at a woman with lustful intent has already committed adultery with her in his heart. </a:t>
            </a:r>
          </a:p>
        </p:txBody>
      </p:sp>
    </p:spTree>
    <p:extLst>
      <p:ext uri="{BB962C8B-B14F-4D97-AF65-F5344CB8AC3E}">
        <p14:creationId xmlns:p14="http://schemas.microsoft.com/office/powerpoint/2010/main" val="90565354"/>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6912" y="0"/>
            <a:ext cx="9160912" cy="923330"/>
          </a:xfrm>
          <a:prstGeom prst="rect">
            <a:avLst/>
          </a:prstGeom>
          <a:noFill/>
        </p:spPr>
        <p:txBody>
          <a:bodyPr wrap="square" lIns="91440" tIns="45720" rIns="91440" bIns="45720">
            <a:spAutoFit/>
          </a:bodyPr>
          <a:lstStyle/>
          <a:p>
            <a:pPr algn="ctr"/>
            <a:r>
              <a:rPr lang="en-US" sz="5400" b="1" dirty="0" smtClean="0">
                <a:ln w="10541" cmpd="sng">
                  <a:solidFill>
                    <a:schemeClr val="tx1"/>
                  </a:solidFill>
                  <a:prstDash val="solid"/>
                </a:ln>
                <a:solidFill>
                  <a:schemeClr val="tx2">
                    <a:lumMod val="40000"/>
                    <a:lumOff val="60000"/>
                  </a:schemeClr>
                </a:solidFill>
              </a:rPr>
              <a:t>Kingdom Righteousness</a:t>
            </a:r>
            <a:endParaRPr lang="en-US" sz="5400" b="1" cap="none" spc="0" dirty="0">
              <a:ln w="10541" cmpd="sng">
                <a:solidFill>
                  <a:schemeClr val="tx1"/>
                </a:solidFill>
                <a:prstDash val="solid"/>
              </a:ln>
              <a:solidFill>
                <a:schemeClr val="tx2">
                  <a:lumMod val="40000"/>
                  <a:lumOff val="60000"/>
                </a:schemeClr>
              </a:solidFill>
              <a:effectLst/>
            </a:endParaRPr>
          </a:p>
        </p:txBody>
      </p:sp>
      <p:pic>
        <p:nvPicPr>
          <p:cNvPr id="7" name="Picture 4" descr="http://a7.sphotos.ak.fbcdn.net/hphotos-ak-ash4/205084_209349212428537_127064123990380_773609_7033814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841" y="980728"/>
            <a:ext cx="6817406" cy="44644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912" y="5373216"/>
            <a:ext cx="9160912" cy="1446550"/>
          </a:xfrm>
          <a:prstGeom prst="rect">
            <a:avLst/>
          </a:prstGeom>
        </p:spPr>
        <p:txBody>
          <a:bodyPr wrap="square">
            <a:spAutoFit/>
          </a:bodyPr>
          <a:lstStyle/>
          <a:p>
            <a:pPr algn="ctr"/>
            <a:r>
              <a:rPr lang="en-GB" sz="3200" dirty="0" smtClean="0"/>
              <a:t>And </a:t>
            </a:r>
            <a:r>
              <a:rPr lang="en-GB" sz="3200" dirty="0"/>
              <a:t>Jesus said, "</a:t>
            </a:r>
            <a:r>
              <a:rPr lang="en-GB" sz="3200" b="1" dirty="0"/>
              <a:t>Neither do I condemn you</a:t>
            </a:r>
            <a:r>
              <a:rPr lang="en-GB" sz="3200" dirty="0"/>
              <a:t>; </a:t>
            </a:r>
            <a:endParaRPr lang="en-GB" sz="3200" dirty="0" smtClean="0"/>
          </a:p>
          <a:p>
            <a:pPr algn="ctr"/>
            <a:r>
              <a:rPr lang="en-GB" sz="3200" dirty="0" smtClean="0"/>
              <a:t>go</a:t>
            </a:r>
            <a:r>
              <a:rPr lang="en-GB" sz="3200" dirty="0"/>
              <a:t>, and from now on </a:t>
            </a:r>
            <a:r>
              <a:rPr lang="en-GB" sz="3200" b="1" dirty="0"/>
              <a:t>sin no more</a:t>
            </a:r>
            <a:r>
              <a:rPr lang="en-GB" sz="3200" dirty="0" smtClean="0"/>
              <a:t>." </a:t>
            </a:r>
          </a:p>
          <a:p>
            <a:pPr algn="ctr"/>
            <a:r>
              <a:rPr lang="en-GB" sz="2400" dirty="0" smtClean="0">
                <a:solidFill>
                  <a:schemeClr val="accent1"/>
                </a:solidFill>
              </a:rPr>
              <a:t>(John 8:11) </a:t>
            </a:r>
            <a:endParaRPr lang="en-GB" sz="2400" dirty="0">
              <a:solidFill>
                <a:schemeClr val="accent1"/>
              </a:solidFill>
            </a:endParaRPr>
          </a:p>
        </p:txBody>
      </p:sp>
    </p:spTree>
    <p:extLst>
      <p:ext uri="{BB962C8B-B14F-4D97-AF65-F5344CB8AC3E}">
        <p14:creationId xmlns:p14="http://schemas.microsoft.com/office/powerpoint/2010/main" val="1580671290"/>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bctoledo.files.wordpress.com/2011/05/holy-bi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241"/>
            <a:ext cx="3707904" cy="68712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62617" y="0"/>
            <a:ext cx="5904656" cy="6801862"/>
          </a:xfrm>
          <a:prstGeom prst="rect">
            <a:avLst/>
          </a:prstGeom>
        </p:spPr>
        <p:txBody>
          <a:bodyPr wrap="square">
            <a:spAutoFit/>
          </a:bodyPr>
          <a:lstStyle/>
          <a:p>
            <a:r>
              <a:rPr lang="en-GB" sz="3200" b="1" dirty="0"/>
              <a:t>Matthew 5:27-30 (ESV</a:t>
            </a:r>
            <a:r>
              <a:rPr lang="en-GB" sz="3200" b="1" dirty="0" smtClean="0"/>
              <a:t>)</a:t>
            </a:r>
          </a:p>
          <a:p>
            <a:r>
              <a:rPr lang="en-GB" sz="1000" b="1" dirty="0" smtClean="0"/>
              <a:t> </a:t>
            </a:r>
            <a:r>
              <a:rPr lang="en-GB" sz="3200" dirty="0"/>
              <a:t/>
            </a:r>
            <a:br>
              <a:rPr lang="en-GB" sz="3200" dirty="0"/>
            </a:br>
            <a:r>
              <a:rPr lang="en-GB" sz="3200" baseline="30000" dirty="0" smtClean="0"/>
              <a:t>29 </a:t>
            </a:r>
            <a:r>
              <a:rPr lang="en-GB" sz="3200" dirty="0"/>
              <a:t>If your right eye causes you to sin, tear it out and throw it away. For it is better that you lose one of your members than that your whole body be thrown into hell. </a:t>
            </a:r>
            <a:br>
              <a:rPr lang="en-GB" sz="3200" dirty="0"/>
            </a:br>
            <a:endParaRPr lang="en-GB" sz="1000" dirty="0" smtClean="0"/>
          </a:p>
          <a:p>
            <a:r>
              <a:rPr lang="en-GB" sz="3200" baseline="30000" dirty="0" smtClean="0"/>
              <a:t>30 </a:t>
            </a:r>
            <a:r>
              <a:rPr lang="en-GB" sz="3200" dirty="0"/>
              <a:t>And if your right hand causes you to sin, cut it off and throw it away. For it is better that you lose one of your members than that your whole body go into hell. </a:t>
            </a:r>
          </a:p>
        </p:txBody>
      </p:sp>
    </p:spTree>
    <p:extLst>
      <p:ext uri="{BB962C8B-B14F-4D97-AF65-F5344CB8AC3E}">
        <p14:creationId xmlns:p14="http://schemas.microsoft.com/office/powerpoint/2010/main" val="2905609793"/>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4" y="980728"/>
            <a:ext cx="4041651" cy="558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6912" y="0"/>
            <a:ext cx="9160912" cy="923330"/>
          </a:xfrm>
          <a:prstGeom prst="rect">
            <a:avLst/>
          </a:prstGeom>
          <a:noFill/>
        </p:spPr>
        <p:txBody>
          <a:bodyPr wrap="square" lIns="91440" tIns="45720" rIns="91440" bIns="45720">
            <a:spAutoFit/>
          </a:bodyPr>
          <a:lstStyle/>
          <a:p>
            <a:pPr algn="ctr"/>
            <a:r>
              <a:rPr lang="en-US" sz="5400" b="1" dirty="0" smtClean="0">
                <a:ln w="10541" cmpd="sng">
                  <a:solidFill>
                    <a:schemeClr val="tx1"/>
                  </a:solidFill>
                  <a:prstDash val="solid"/>
                </a:ln>
                <a:solidFill>
                  <a:schemeClr val="tx2">
                    <a:lumMod val="40000"/>
                    <a:lumOff val="60000"/>
                  </a:schemeClr>
                </a:solidFill>
              </a:rPr>
              <a:t>Kingdom Righteousness</a:t>
            </a:r>
            <a:endParaRPr lang="en-US" sz="5400" b="1" cap="none" spc="0" dirty="0">
              <a:ln w="10541" cmpd="sng">
                <a:solidFill>
                  <a:schemeClr val="tx1"/>
                </a:solidFill>
                <a:prstDash val="solid"/>
              </a:ln>
              <a:solidFill>
                <a:schemeClr val="tx2">
                  <a:lumMod val="40000"/>
                  <a:lumOff val="60000"/>
                </a:schemeClr>
              </a:solidFill>
              <a:effectLst/>
            </a:endParaRPr>
          </a:p>
        </p:txBody>
      </p:sp>
      <p:pic>
        <p:nvPicPr>
          <p:cNvPr id="8" name="Picture 7" descr="http://www.celebritysentry.com/wp-content/uploads/2011/03/1299422106-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980726"/>
            <a:ext cx="4077915" cy="558056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788024" y="5085184"/>
            <a:ext cx="3880966" cy="1384995"/>
          </a:xfrm>
          <a:prstGeom prst="rect">
            <a:avLst/>
          </a:prstGeom>
          <a:noFill/>
        </p:spPr>
        <p:txBody>
          <a:bodyPr wrap="square" rtlCol="0">
            <a:spAutoFit/>
          </a:bodyPr>
          <a:lstStyle/>
          <a:p>
            <a:pPr algn="ctr"/>
            <a:r>
              <a:rPr lang="en-GB" sz="4400" b="1" dirty="0" smtClean="0">
                <a:solidFill>
                  <a:srgbClr val="FFFF00"/>
                </a:solidFill>
                <a:latin typeface="+mj-lt"/>
              </a:rPr>
              <a:t>“It is written” </a:t>
            </a:r>
          </a:p>
          <a:p>
            <a:pPr algn="ctr"/>
            <a:r>
              <a:rPr lang="en-GB" sz="3600" dirty="0" smtClean="0">
                <a:solidFill>
                  <a:srgbClr val="FFFF00"/>
                </a:solidFill>
                <a:latin typeface="+mj-lt"/>
              </a:rPr>
              <a:t>(</a:t>
            </a:r>
            <a:r>
              <a:rPr lang="en-GB" sz="4000" dirty="0" err="1" smtClean="0">
                <a:solidFill>
                  <a:srgbClr val="FFFF00"/>
                </a:solidFill>
                <a:latin typeface="BSTGreek" pitchFamily="2" charset="0"/>
              </a:rPr>
              <a:t>gegraptai</a:t>
            </a:r>
            <a:r>
              <a:rPr lang="en-GB" sz="4000" dirty="0" smtClean="0">
                <a:solidFill>
                  <a:srgbClr val="FFFF00"/>
                </a:solidFill>
                <a:latin typeface="BSTGreek" pitchFamily="2" charset="0"/>
              </a:rPr>
              <a:t>)</a:t>
            </a:r>
            <a:endParaRPr lang="en-GB" sz="4000" dirty="0">
              <a:solidFill>
                <a:srgbClr val="FFFF00"/>
              </a:solidFill>
              <a:latin typeface="BSTGreek" pitchFamily="2" charset="0"/>
            </a:endParaRPr>
          </a:p>
        </p:txBody>
      </p:sp>
      <p:sp>
        <p:nvSpPr>
          <p:cNvPr id="3" name="Rectangle 2"/>
          <p:cNvSpPr/>
          <p:nvPr/>
        </p:nvSpPr>
        <p:spPr>
          <a:xfrm>
            <a:off x="107504" y="962878"/>
            <a:ext cx="4456040" cy="1323439"/>
          </a:xfrm>
          <a:prstGeom prst="rect">
            <a:avLst/>
          </a:prstGeom>
        </p:spPr>
        <p:txBody>
          <a:bodyPr wrap="square">
            <a:spAutoFit/>
          </a:bodyPr>
          <a:lstStyle/>
          <a:p>
            <a:pPr algn="ctr"/>
            <a:r>
              <a:rPr lang="en-GB" sz="4000" b="1" dirty="0"/>
              <a:t>“You have heard that it was said”</a:t>
            </a:r>
          </a:p>
        </p:txBody>
      </p:sp>
    </p:spTree>
    <p:extLst>
      <p:ext uri="{BB962C8B-B14F-4D97-AF65-F5344CB8AC3E}">
        <p14:creationId xmlns:p14="http://schemas.microsoft.com/office/powerpoint/2010/main" val="26491239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95936" y="1052736"/>
            <a:ext cx="4968552" cy="1446550"/>
          </a:xfrm>
          <a:prstGeom prst="rect">
            <a:avLst/>
          </a:prstGeom>
          <a:noFill/>
        </p:spPr>
        <p:txBody>
          <a:bodyPr wrap="square" rtlCol="0">
            <a:spAutoFit/>
          </a:bodyPr>
          <a:lstStyle/>
          <a:p>
            <a:pPr algn="ctr"/>
            <a:r>
              <a:rPr lang="en-GB" sz="3200" baseline="30000" dirty="0" smtClean="0"/>
              <a:t>14 </a:t>
            </a:r>
            <a:r>
              <a:rPr lang="en-GB" sz="3200" dirty="0"/>
              <a:t>"You shall not commit adultery. </a:t>
            </a:r>
            <a:endParaRPr lang="en-GB" sz="3200" dirty="0" smtClean="0"/>
          </a:p>
          <a:p>
            <a:pPr algn="ctr"/>
            <a:r>
              <a:rPr lang="en-GB" sz="2400" dirty="0" smtClean="0">
                <a:solidFill>
                  <a:schemeClr val="accent1"/>
                </a:solidFill>
              </a:rPr>
              <a:t>(Exodus 20:14, Deuteronomy 5:18)</a:t>
            </a:r>
            <a:endParaRPr lang="en-GB" sz="2400" dirty="0">
              <a:solidFill>
                <a:schemeClr val="accent1"/>
              </a:solidFill>
            </a:endParaRPr>
          </a:p>
        </p:txBody>
      </p:sp>
      <p:sp>
        <p:nvSpPr>
          <p:cNvPr id="3" name="Rectangle 2"/>
          <p:cNvSpPr/>
          <p:nvPr/>
        </p:nvSpPr>
        <p:spPr>
          <a:xfrm>
            <a:off x="3995936" y="2820992"/>
            <a:ext cx="4896544" cy="3539430"/>
          </a:xfrm>
          <a:prstGeom prst="rect">
            <a:avLst/>
          </a:prstGeom>
        </p:spPr>
        <p:txBody>
          <a:bodyPr wrap="square">
            <a:spAutoFit/>
          </a:bodyPr>
          <a:lstStyle/>
          <a:p>
            <a:pPr algn="ctr"/>
            <a:r>
              <a:rPr lang="en-GB" sz="3200" baseline="30000" dirty="0" smtClean="0"/>
              <a:t>10 </a:t>
            </a:r>
            <a:r>
              <a:rPr lang="en-GB" sz="3200" dirty="0"/>
              <a:t>"If a man commits adultery with the wife of his </a:t>
            </a:r>
            <a:r>
              <a:rPr lang="en-GB" sz="3200" dirty="0" smtClean="0"/>
              <a:t>neighbour</a:t>
            </a:r>
            <a:r>
              <a:rPr lang="en-GB" sz="3200" dirty="0"/>
              <a:t>, both the adulterer and the adulteress shall surely be put to death. </a:t>
            </a:r>
            <a:endParaRPr lang="en-GB" sz="3200" dirty="0" smtClean="0"/>
          </a:p>
          <a:p>
            <a:pPr algn="ctr"/>
            <a:r>
              <a:rPr lang="en-GB" sz="2400" dirty="0" smtClean="0">
                <a:solidFill>
                  <a:schemeClr val="accent1"/>
                </a:solidFill>
              </a:rPr>
              <a:t>(Leviticus 20:10)</a:t>
            </a:r>
            <a:endParaRPr lang="en-GB" sz="2400" dirty="0">
              <a:solidFill>
                <a:schemeClr val="accent1"/>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052736"/>
            <a:ext cx="3466580"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6912" y="0"/>
            <a:ext cx="9160912" cy="923330"/>
          </a:xfrm>
          <a:prstGeom prst="rect">
            <a:avLst/>
          </a:prstGeom>
          <a:noFill/>
        </p:spPr>
        <p:txBody>
          <a:bodyPr wrap="square" lIns="91440" tIns="45720" rIns="91440" bIns="45720">
            <a:spAutoFit/>
          </a:bodyPr>
          <a:lstStyle/>
          <a:p>
            <a:pPr algn="ctr"/>
            <a:r>
              <a:rPr lang="en-US" sz="5400" b="1" dirty="0" smtClean="0">
                <a:ln w="10541" cmpd="sng">
                  <a:solidFill>
                    <a:schemeClr val="tx1"/>
                  </a:solidFill>
                  <a:prstDash val="solid"/>
                </a:ln>
                <a:solidFill>
                  <a:schemeClr val="tx2">
                    <a:lumMod val="40000"/>
                    <a:lumOff val="60000"/>
                  </a:schemeClr>
                </a:solidFill>
              </a:rPr>
              <a:t>Kingdom Righteousness</a:t>
            </a:r>
            <a:endParaRPr lang="en-US" sz="5400" b="1" cap="none" spc="0" dirty="0">
              <a:ln w="10541" cmpd="sng">
                <a:solidFill>
                  <a:schemeClr val="tx1"/>
                </a:solidFill>
                <a:prstDash val="solid"/>
              </a:ln>
              <a:solidFill>
                <a:schemeClr val="tx2">
                  <a:lumMod val="40000"/>
                  <a:lumOff val="60000"/>
                </a:schemeClr>
              </a:solidFill>
              <a:effectLst/>
            </a:endParaRPr>
          </a:p>
        </p:txBody>
      </p:sp>
    </p:spTree>
    <p:extLst>
      <p:ext uri="{BB962C8B-B14F-4D97-AF65-F5344CB8AC3E}">
        <p14:creationId xmlns:p14="http://schemas.microsoft.com/office/powerpoint/2010/main" val="39101745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95936" y="1234495"/>
            <a:ext cx="4896544" cy="2431435"/>
          </a:xfrm>
          <a:prstGeom prst="rect">
            <a:avLst/>
          </a:prstGeom>
        </p:spPr>
        <p:txBody>
          <a:bodyPr wrap="square">
            <a:spAutoFit/>
          </a:bodyPr>
          <a:lstStyle/>
          <a:p>
            <a:pPr algn="ctr"/>
            <a:r>
              <a:rPr lang="en-GB" sz="3200" baseline="30000" dirty="0" smtClean="0"/>
              <a:t>32 </a:t>
            </a:r>
            <a:r>
              <a:rPr lang="en-GB" sz="3200" dirty="0"/>
              <a:t>He who commits adultery lacks sense; </a:t>
            </a:r>
            <a:endParaRPr lang="en-GB" sz="3200" dirty="0" smtClean="0"/>
          </a:p>
          <a:p>
            <a:pPr algn="ctr"/>
            <a:r>
              <a:rPr lang="en-GB" sz="3200" dirty="0" smtClean="0"/>
              <a:t>he </a:t>
            </a:r>
            <a:r>
              <a:rPr lang="en-GB" sz="3200" dirty="0"/>
              <a:t>who does it </a:t>
            </a:r>
            <a:endParaRPr lang="en-GB" sz="3200" dirty="0" smtClean="0"/>
          </a:p>
          <a:p>
            <a:pPr algn="ctr"/>
            <a:r>
              <a:rPr lang="en-GB" sz="3200" dirty="0" smtClean="0"/>
              <a:t>destroys </a:t>
            </a:r>
            <a:r>
              <a:rPr lang="en-GB" sz="3200" dirty="0"/>
              <a:t>himself. </a:t>
            </a:r>
            <a:endParaRPr lang="en-GB" sz="3200" dirty="0" smtClean="0"/>
          </a:p>
          <a:p>
            <a:pPr algn="ctr"/>
            <a:r>
              <a:rPr lang="en-GB" sz="2400" dirty="0" smtClean="0">
                <a:solidFill>
                  <a:schemeClr val="accent1"/>
                </a:solidFill>
              </a:rPr>
              <a:t>(Proverbs 6:32)</a:t>
            </a:r>
            <a:endParaRPr lang="en-GB" sz="2400" dirty="0">
              <a:solidFill>
                <a:schemeClr val="accent1"/>
              </a:solidFill>
            </a:endParaRPr>
          </a:p>
        </p:txBody>
      </p:sp>
      <p:pic>
        <p:nvPicPr>
          <p:cNvPr id="4098" name="Picture 2" descr="http://4.bp.blogspot.com/_opiBURYEF_c/R1P7F61He3I/AAAAAAAAAFA/23cRw8PN_Lo/s1600-R/selfdestruct.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537" y="1124744"/>
            <a:ext cx="3381375" cy="35337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6912" y="0"/>
            <a:ext cx="9160912" cy="923330"/>
          </a:xfrm>
          <a:prstGeom prst="rect">
            <a:avLst/>
          </a:prstGeom>
          <a:noFill/>
        </p:spPr>
        <p:txBody>
          <a:bodyPr wrap="square" lIns="91440" tIns="45720" rIns="91440" bIns="45720">
            <a:spAutoFit/>
          </a:bodyPr>
          <a:lstStyle/>
          <a:p>
            <a:pPr algn="ctr"/>
            <a:r>
              <a:rPr lang="en-US" sz="5400" b="1" dirty="0" smtClean="0">
                <a:ln w="10541" cmpd="sng">
                  <a:solidFill>
                    <a:schemeClr val="tx1"/>
                  </a:solidFill>
                  <a:prstDash val="solid"/>
                </a:ln>
                <a:solidFill>
                  <a:schemeClr val="tx2">
                    <a:lumMod val="40000"/>
                    <a:lumOff val="60000"/>
                  </a:schemeClr>
                </a:solidFill>
              </a:rPr>
              <a:t>Kingdom Righteousness</a:t>
            </a:r>
            <a:endParaRPr lang="en-US" sz="5400" b="1" cap="none" spc="0" dirty="0">
              <a:ln w="10541" cmpd="sng">
                <a:solidFill>
                  <a:schemeClr val="tx1"/>
                </a:solidFill>
                <a:prstDash val="solid"/>
              </a:ln>
              <a:solidFill>
                <a:schemeClr val="tx2">
                  <a:lumMod val="40000"/>
                  <a:lumOff val="60000"/>
                </a:schemeClr>
              </a:solidFill>
              <a:effectLst/>
            </a:endParaRPr>
          </a:p>
        </p:txBody>
      </p:sp>
    </p:spTree>
    <p:extLst>
      <p:ext uri="{BB962C8B-B14F-4D97-AF65-F5344CB8AC3E}">
        <p14:creationId xmlns:p14="http://schemas.microsoft.com/office/powerpoint/2010/main" val="759057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915976"/>
            <a:ext cx="3953381" cy="3585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39" y="1220166"/>
            <a:ext cx="3963725" cy="2977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6912" y="4317193"/>
            <a:ext cx="4372887" cy="1077218"/>
          </a:xfrm>
          <a:prstGeom prst="rect">
            <a:avLst/>
          </a:prstGeom>
        </p:spPr>
        <p:txBody>
          <a:bodyPr wrap="square">
            <a:spAutoFit/>
          </a:bodyPr>
          <a:lstStyle/>
          <a:p>
            <a:pPr algn="ctr"/>
            <a:r>
              <a:rPr lang="en-GB" sz="3200" dirty="0" smtClean="0"/>
              <a:t>so careful to clean the outside of the cup</a:t>
            </a:r>
            <a:endParaRPr lang="en-GB" sz="3200" dirty="0"/>
          </a:p>
        </p:txBody>
      </p:sp>
      <p:sp>
        <p:nvSpPr>
          <p:cNvPr id="3" name="Rectangle 2"/>
          <p:cNvSpPr/>
          <p:nvPr/>
        </p:nvSpPr>
        <p:spPr>
          <a:xfrm>
            <a:off x="4355975" y="4330839"/>
            <a:ext cx="4788025" cy="2062103"/>
          </a:xfrm>
          <a:prstGeom prst="rect">
            <a:avLst/>
          </a:prstGeom>
        </p:spPr>
        <p:txBody>
          <a:bodyPr wrap="square">
            <a:spAutoFit/>
          </a:bodyPr>
          <a:lstStyle/>
          <a:p>
            <a:pPr algn="ctr"/>
            <a:r>
              <a:rPr lang="en-GB" sz="3200" dirty="0" smtClean="0"/>
              <a:t>but </a:t>
            </a:r>
            <a:r>
              <a:rPr lang="en-GB" sz="3200" dirty="0"/>
              <a:t>inside you are </a:t>
            </a:r>
            <a:r>
              <a:rPr lang="en-GB" sz="3200" dirty="0" smtClean="0"/>
              <a:t>filthy </a:t>
            </a:r>
          </a:p>
          <a:p>
            <a:pPr algn="ctr"/>
            <a:r>
              <a:rPr lang="en-GB" sz="3200" dirty="0" smtClean="0"/>
              <a:t>- full </a:t>
            </a:r>
            <a:r>
              <a:rPr lang="en-GB" sz="3200" dirty="0"/>
              <a:t>of </a:t>
            </a:r>
            <a:r>
              <a:rPr lang="en-GB" sz="3200" dirty="0" smtClean="0"/>
              <a:t>self-indulgence</a:t>
            </a:r>
            <a:r>
              <a:rPr lang="en-GB" sz="3200" dirty="0"/>
              <a:t>! </a:t>
            </a:r>
            <a:br>
              <a:rPr lang="en-GB" sz="3200" dirty="0"/>
            </a:br>
            <a:r>
              <a:rPr lang="en-GB" sz="3200" dirty="0"/>
              <a:t/>
            </a:r>
            <a:br>
              <a:rPr lang="en-GB" sz="3200" dirty="0"/>
            </a:br>
            <a:endParaRPr lang="en-GB" sz="3200" dirty="0"/>
          </a:p>
        </p:txBody>
      </p:sp>
      <p:sp>
        <p:nvSpPr>
          <p:cNvPr id="6" name="TextBox 5"/>
          <p:cNvSpPr txBox="1"/>
          <p:nvPr/>
        </p:nvSpPr>
        <p:spPr>
          <a:xfrm>
            <a:off x="0" y="5589240"/>
            <a:ext cx="9144000" cy="1077218"/>
          </a:xfrm>
          <a:prstGeom prst="rect">
            <a:avLst/>
          </a:prstGeom>
          <a:noFill/>
        </p:spPr>
        <p:txBody>
          <a:bodyPr wrap="square" rtlCol="0">
            <a:spAutoFit/>
          </a:bodyPr>
          <a:lstStyle/>
          <a:p>
            <a:pPr algn="ctr"/>
            <a:r>
              <a:rPr lang="en-GB" sz="4000" b="1" dirty="0" smtClean="0"/>
              <a:t>Woe to you Scribes and Pharisees!</a:t>
            </a:r>
          </a:p>
          <a:p>
            <a:pPr algn="ctr"/>
            <a:r>
              <a:rPr lang="en-GB" sz="2400" dirty="0" smtClean="0">
                <a:solidFill>
                  <a:schemeClr val="accent1"/>
                </a:solidFill>
              </a:rPr>
              <a:t>(Matthew 23:25)</a:t>
            </a:r>
            <a:endParaRPr lang="en-GB" sz="2400" dirty="0">
              <a:solidFill>
                <a:schemeClr val="accent1"/>
              </a:solidFill>
            </a:endParaRPr>
          </a:p>
        </p:txBody>
      </p:sp>
      <p:sp>
        <p:nvSpPr>
          <p:cNvPr id="8" name="Rectangle 7"/>
          <p:cNvSpPr/>
          <p:nvPr/>
        </p:nvSpPr>
        <p:spPr>
          <a:xfrm>
            <a:off x="-16912" y="0"/>
            <a:ext cx="9160912" cy="923330"/>
          </a:xfrm>
          <a:prstGeom prst="rect">
            <a:avLst/>
          </a:prstGeom>
          <a:noFill/>
        </p:spPr>
        <p:txBody>
          <a:bodyPr wrap="square" lIns="91440" tIns="45720" rIns="91440" bIns="45720">
            <a:spAutoFit/>
          </a:bodyPr>
          <a:lstStyle/>
          <a:p>
            <a:pPr algn="ctr"/>
            <a:r>
              <a:rPr lang="en-US" sz="5400" b="1" dirty="0" smtClean="0">
                <a:ln w="10541" cmpd="sng">
                  <a:solidFill>
                    <a:schemeClr val="tx1"/>
                  </a:solidFill>
                  <a:prstDash val="solid"/>
                </a:ln>
                <a:solidFill>
                  <a:schemeClr val="tx2">
                    <a:lumMod val="40000"/>
                    <a:lumOff val="60000"/>
                  </a:schemeClr>
                </a:solidFill>
              </a:rPr>
              <a:t>Kingdom Righteousness</a:t>
            </a:r>
            <a:endParaRPr lang="en-US" sz="5400" b="1" cap="none" spc="0" dirty="0">
              <a:ln w="10541" cmpd="sng">
                <a:solidFill>
                  <a:schemeClr val="tx1"/>
                </a:solidFill>
                <a:prstDash val="solid"/>
              </a:ln>
              <a:solidFill>
                <a:schemeClr val="tx2">
                  <a:lumMod val="40000"/>
                  <a:lumOff val="60000"/>
                </a:schemeClr>
              </a:solidFill>
              <a:effectLst/>
            </a:endParaRPr>
          </a:p>
        </p:txBody>
      </p:sp>
    </p:spTree>
    <p:extLst>
      <p:ext uri="{BB962C8B-B14F-4D97-AF65-F5344CB8AC3E}">
        <p14:creationId xmlns:p14="http://schemas.microsoft.com/office/powerpoint/2010/main" val="30450707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9" name="Picture 11" descr="http://i51.tinypic.com/5mmza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7" y="1126440"/>
            <a:ext cx="2641346" cy="302264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http://www.baltimorepowerhouseproperties.com/blog1/wp-content/uploads/2011/01/Ho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814376"/>
            <a:ext cx="3810000" cy="4486832"/>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http://images.wikia.com/shrek/images/7/7f/Donkey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0272" y="1031482"/>
            <a:ext cx="2082482" cy="3144981"/>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http://blog.redfin.com/losangeles/files/2008/03/servan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048" y="1100810"/>
            <a:ext cx="2232248" cy="32243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987" y="4725144"/>
            <a:ext cx="9139013" cy="954107"/>
          </a:xfrm>
          <a:prstGeom prst="rect">
            <a:avLst/>
          </a:prstGeom>
          <a:noFill/>
        </p:spPr>
        <p:txBody>
          <a:bodyPr wrap="square" rtlCol="0">
            <a:spAutoFit/>
          </a:bodyPr>
          <a:lstStyle/>
          <a:p>
            <a:pPr algn="ctr"/>
            <a:r>
              <a:rPr lang="en-GB" sz="3200" dirty="0" smtClean="0"/>
              <a:t>You shall not covet ….</a:t>
            </a:r>
          </a:p>
          <a:p>
            <a:pPr algn="ctr"/>
            <a:r>
              <a:rPr lang="en-GB" sz="2400" dirty="0" smtClean="0">
                <a:solidFill>
                  <a:schemeClr val="accent1"/>
                </a:solidFill>
              </a:rPr>
              <a:t>(Exodus 20:17)</a:t>
            </a:r>
            <a:endParaRPr lang="en-GB" sz="2400" dirty="0">
              <a:solidFill>
                <a:schemeClr val="accent1"/>
              </a:solidFill>
            </a:endParaRPr>
          </a:p>
        </p:txBody>
      </p:sp>
      <p:sp>
        <p:nvSpPr>
          <p:cNvPr id="18" name="Rectangle 17"/>
          <p:cNvSpPr/>
          <p:nvPr/>
        </p:nvSpPr>
        <p:spPr>
          <a:xfrm>
            <a:off x="-16912" y="0"/>
            <a:ext cx="9160912" cy="923330"/>
          </a:xfrm>
          <a:prstGeom prst="rect">
            <a:avLst/>
          </a:prstGeom>
          <a:noFill/>
        </p:spPr>
        <p:txBody>
          <a:bodyPr wrap="square" lIns="91440" tIns="45720" rIns="91440" bIns="45720">
            <a:spAutoFit/>
          </a:bodyPr>
          <a:lstStyle/>
          <a:p>
            <a:pPr algn="ctr"/>
            <a:r>
              <a:rPr lang="en-US" sz="5400" b="1" dirty="0" smtClean="0">
                <a:ln w="10541" cmpd="sng">
                  <a:solidFill>
                    <a:schemeClr val="tx1"/>
                  </a:solidFill>
                  <a:prstDash val="solid"/>
                </a:ln>
                <a:solidFill>
                  <a:schemeClr val="tx2">
                    <a:lumMod val="40000"/>
                    <a:lumOff val="60000"/>
                  </a:schemeClr>
                </a:solidFill>
              </a:rPr>
              <a:t>Kingdom Righteousness</a:t>
            </a:r>
            <a:endParaRPr lang="en-US" sz="5400" b="1" cap="none" spc="0" dirty="0">
              <a:ln w="10541" cmpd="sng">
                <a:solidFill>
                  <a:schemeClr val="tx1"/>
                </a:solidFill>
                <a:prstDash val="solid"/>
              </a:ln>
              <a:solidFill>
                <a:schemeClr val="tx2">
                  <a:lumMod val="40000"/>
                  <a:lumOff val="60000"/>
                </a:schemeClr>
              </a:solidFill>
              <a:effectLst/>
            </a:endParaRPr>
          </a:p>
        </p:txBody>
      </p:sp>
    </p:spTree>
    <p:extLst>
      <p:ext uri="{BB962C8B-B14F-4D97-AF65-F5344CB8AC3E}">
        <p14:creationId xmlns:p14="http://schemas.microsoft.com/office/powerpoint/2010/main" val="30293950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312" y="980726"/>
            <a:ext cx="3629025" cy="519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932336" y="1009759"/>
            <a:ext cx="5104159" cy="5170646"/>
          </a:xfrm>
          <a:prstGeom prst="rect">
            <a:avLst/>
          </a:prstGeom>
        </p:spPr>
        <p:txBody>
          <a:bodyPr wrap="square">
            <a:spAutoFit/>
          </a:bodyPr>
          <a:lstStyle/>
          <a:p>
            <a:pPr algn="ctr"/>
            <a:r>
              <a:rPr lang="en-GB" sz="3200" dirty="0"/>
              <a:t>I</a:t>
            </a:r>
            <a:r>
              <a:rPr lang="en-GB" sz="3200" dirty="0" smtClean="0"/>
              <a:t>t </a:t>
            </a:r>
            <a:r>
              <a:rPr lang="en-GB" sz="3200" dirty="0"/>
              <a:t>was the law that showed me my sin. I would never have known that coveting is wrong if the law had not said, “You must not covet.” </a:t>
            </a:r>
            <a:br>
              <a:rPr lang="en-GB" sz="3200" dirty="0"/>
            </a:br>
            <a:r>
              <a:rPr lang="en-GB" sz="3200" dirty="0" smtClean="0"/>
              <a:t>But </a:t>
            </a:r>
            <a:r>
              <a:rPr lang="en-GB" sz="3200" dirty="0"/>
              <a:t>sin used this command to arouse all kinds of covetous desires within me! </a:t>
            </a:r>
            <a:endParaRPr lang="en-GB" sz="3200" dirty="0" smtClean="0"/>
          </a:p>
          <a:p>
            <a:pPr algn="ctr"/>
            <a:r>
              <a:rPr lang="en-GB" sz="1000" dirty="0"/>
              <a:t/>
            </a:r>
            <a:br>
              <a:rPr lang="en-GB" sz="1000" dirty="0"/>
            </a:br>
            <a:r>
              <a:rPr lang="en-GB" sz="2400" dirty="0" smtClean="0">
                <a:solidFill>
                  <a:schemeClr val="accent1"/>
                </a:solidFill>
              </a:rPr>
              <a:t>(</a:t>
            </a:r>
            <a:r>
              <a:rPr lang="en-GB" sz="2400" b="1" dirty="0" smtClean="0">
                <a:solidFill>
                  <a:schemeClr val="accent1"/>
                </a:solidFill>
              </a:rPr>
              <a:t>Romans 7:7-8) </a:t>
            </a:r>
            <a:endParaRPr lang="en-GB" sz="2400" dirty="0">
              <a:solidFill>
                <a:schemeClr val="accent1"/>
              </a:solidFill>
            </a:endParaRPr>
          </a:p>
        </p:txBody>
      </p:sp>
      <p:sp>
        <p:nvSpPr>
          <p:cNvPr id="5" name="Rectangle 4"/>
          <p:cNvSpPr/>
          <p:nvPr/>
        </p:nvSpPr>
        <p:spPr>
          <a:xfrm>
            <a:off x="-16912" y="0"/>
            <a:ext cx="9160912" cy="923330"/>
          </a:xfrm>
          <a:prstGeom prst="rect">
            <a:avLst/>
          </a:prstGeom>
          <a:noFill/>
        </p:spPr>
        <p:txBody>
          <a:bodyPr wrap="square" lIns="91440" tIns="45720" rIns="91440" bIns="45720">
            <a:spAutoFit/>
          </a:bodyPr>
          <a:lstStyle/>
          <a:p>
            <a:pPr algn="ctr"/>
            <a:r>
              <a:rPr lang="en-US" sz="5400" b="1" dirty="0" smtClean="0">
                <a:ln w="10541" cmpd="sng">
                  <a:solidFill>
                    <a:schemeClr val="tx1"/>
                  </a:solidFill>
                  <a:prstDash val="solid"/>
                </a:ln>
                <a:solidFill>
                  <a:schemeClr val="tx2">
                    <a:lumMod val="40000"/>
                    <a:lumOff val="60000"/>
                  </a:schemeClr>
                </a:solidFill>
              </a:rPr>
              <a:t>Kingdom Righteousness</a:t>
            </a:r>
            <a:endParaRPr lang="en-US" sz="5400" b="1" cap="none" spc="0" dirty="0">
              <a:ln w="10541" cmpd="sng">
                <a:solidFill>
                  <a:schemeClr val="tx1"/>
                </a:solidFill>
                <a:prstDash val="solid"/>
              </a:ln>
              <a:solidFill>
                <a:schemeClr val="tx2">
                  <a:lumMod val="40000"/>
                  <a:lumOff val="60000"/>
                </a:schemeClr>
              </a:solidFill>
              <a:effectLst/>
            </a:endParaRPr>
          </a:p>
        </p:txBody>
      </p:sp>
    </p:spTree>
    <p:extLst>
      <p:ext uri="{BB962C8B-B14F-4D97-AF65-F5344CB8AC3E}">
        <p14:creationId xmlns:p14="http://schemas.microsoft.com/office/powerpoint/2010/main" val="112701009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21724</TotalTime>
  <Words>714</Words>
  <Application>Microsoft Office PowerPoint</Application>
  <PresentationFormat>On-screen Show (4:3)</PresentationFormat>
  <Paragraphs>93</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Martyn</dc:creator>
  <cp:lastModifiedBy>Martyn</cp:lastModifiedBy>
  <cp:revision>308</cp:revision>
  <dcterms:created xsi:type="dcterms:W3CDTF">2012-02-25T14:01:28Z</dcterms:created>
  <dcterms:modified xsi:type="dcterms:W3CDTF">2012-04-29T07:18:05Z</dcterms:modified>
</cp:coreProperties>
</file>